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263" r:id="rId2"/>
    <p:sldId id="724" r:id="rId3"/>
    <p:sldId id="725" r:id="rId4"/>
    <p:sldId id="728" r:id="rId5"/>
    <p:sldId id="726" r:id="rId6"/>
    <p:sldId id="761" r:id="rId7"/>
    <p:sldId id="727" r:id="rId8"/>
    <p:sldId id="729" r:id="rId9"/>
    <p:sldId id="730" r:id="rId10"/>
    <p:sldId id="733" r:id="rId11"/>
    <p:sldId id="731" r:id="rId12"/>
    <p:sldId id="732" r:id="rId13"/>
    <p:sldId id="735" r:id="rId14"/>
    <p:sldId id="734" r:id="rId15"/>
    <p:sldId id="722" r:id="rId16"/>
    <p:sldId id="748" r:id="rId17"/>
    <p:sldId id="757" r:id="rId18"/>
    <p:sldId id="758" r:id="rId19"/>
    <p:sldId id="759" r:id="rId20"/>
    <p:sldId id="760" r:id="rId21"/>
    <p:sldId id="764" r:id="rId22"/>
    <p:sldId id="765" r:id="rId23"/>
    <p:sldId id="766" r:id="rId24"/>
    <p:sldId id="576" r:id="rId25"/>
    <p:sldId id="683" r:id="rId26"/>
    <p:sldId id="665" r:id="rId27"/>
    <p:sldId id="668" r:id="rId28"/>
    <p:sldId id="661" r:id="rId29"/>
    <p:sldId id="662" r:id="rId30"/>
    <p:sldId id="663" r:id="rId31"/>
    <p:sldId id="669" r:id="rId32"/>
    <p:sldId id="670" r:id="rId33"/>
    <p:sldId id="699" r:id="rId34"/>
    <p:sldId id="698" r:id="rId35"/>
    <p:sldId id="700" r:id="rId36"/>
    <p:sldId id="671" r:id="rId37"/>
    <p:sldId id="672" r:id="rId38"/>
    <p:sldId id="685" r:id="rId39"/>
    <p:sldId id="749" r:id="rId40"/>
    <p:sldId id="750" r:id="rId41"/>
    <p:sldId id="774" r:id="rId42"/>
    <p:sldId id="751" r:id="rId43"/>
    <p:sldId id="752" r:id="rId44"/>
    <p:sldId id="753" r:id="rId45"/>
    <p:sldId id="689" r:id="rId46"/>
    <p:sldId id="691" r:id="rId47"/>
    <p:sldId id="754" r:id="rId48"/>
    <p:sldId id="755" r:id="rId49"/>
    <p:sldId id="702" r:id="rId50"/>
    <p:sldId id="756" r:id="rId51"/>
    <p:sldId id="701" r:id="rId52"/>
    <p:sldId id="557" r:id="rId53"/>
    <p:sldId id="615" r:id="rId54"/>
    <p:sldId id="616" r:id="rId55"/>
    <p:sldId id="617" r:id="rId56"/>
    <p:sldId id="707" r:id="rId57"/>
    <p:sldId id="769" r:id="rId58"/>
    <p:sldId id="608" r:id="rId59"/>
    <p:sldId id="640" r:id="rId60"/>
    <p:sldId id="772" r:id="rId61"/>
    <p:sldId id="773" r:id="rId62"/>
    <p:sldId id="642" r:id="rId63"/>
    <p:sldId id="723" r:id="rId64"/>
    <p:sldId id="353" r:id="rId65"/>
  </p:sldIdLst>
  <p:sldSz cx="9144000" cy="6858000" type="screen4x3"/>
  <p:notesSz cx="10020300" cy="6888163"/>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Arial" pitchFamily="34" charset="0"/>
      </a:defRPr>
    </a:lvl1pPr>
    <a:lvl2pPr marL="457200" algn="l" rtl="0" fontAlgn="base">
      <a:spcBef>
        <a:spcPct val="0"/>
      </a:spcBef>
      <a:spcAft>
        <a:spcPct val="0"/>
      </a:spcAft>
      <a:defRPr kern="1200">
        <a:solidFill>
          <a:schemeClr val="tx1"/>
        </a:solidFill>
        <a:latin typeface="Trebuchet MS" pitchFamily="34" charset="0"/>
        <a:ea typeface="+mn-ea"/>
        <a:cs typeface="Arial" pitchFamily="34" charset="0"/>
      </a:defRPr>
    </a:lvl2pPr>
    <a:lvl3pPr marL="914400" algn="l" rtl="0" fontAlgn="base">
      <a:spcBef>
        <a:spcPct val="0"/>
      </a:spcBef>
      <a:spcAft>
        <a:spcPct val="0"/>
      </a:spcAft>
      <a:defRPr kern="1200">
        <a:solidFill>
          <a:schemeClr val="tx1"/>
        </a:solidFill>
        <a:latin typeface="Trebuchet MS" pitchFamily="34" charset="0"/>
        <a:ea typeface="+mn-ea"/>
        <a:cs typeface="Arial" pitchFamily="34" charset="0"/>
      </a:defRPr>
    </a:lvl3pPr>
    <a:lvl4pPr marL="1371600" algn="l" rtl="0" fontAlgn="base">
      <a:spcBef>
        <a:spcPct val="0"/>
      </a:spcBef>
      <a:spcAft>
        <a:spcPct val="0"/>
      </a:spcAft>
      <a:defRPr kern="1200">
        <a:solidFill>
          <a:schemeClr val="tx1"/>
        </a:solidFill>
        <a:latin typeface="Trebuchet MS" pitchFamily="34" charset="0"/>
        <a:ea typeface="+mn-ea"/>
        <a:cs typeface="Arial" pitchFamily="34" charset="0"/>
      </a:defRPr>
    </a:lvl4pPr>
    <a:lvl5pPr marL="1828800" algn="l" rtl="0" fontAlgn="base">
      <a:spcBef>
        <a:spcPct val="0"/>
      </a:spcBef>
      <a:spcAft>
        <a:spcPct val="0"/>
      </a:spcAft>
      <a:defRPr kern="1200">
        <a:solidFill>
          <a:schemeClr val="tx1"/>
        </a:solidFill>
        <a:latin typeface="Trebuchet MS" pitchFamily="34" charset="0"/>
        <a:ea typeface="+mn-ea"/>
        <a:cs typeface="Arial" pitchFamily="34" charset="0"/>
      </a:defRPr>
    </a:lvl5pPr>
    <a:lvl6pPr marL="2286000" algn="l" defTabSz="914400" rtl="0" eaLnBrk="1" latinLnBrk="0" hangingPunct="1">
      <a:defRPr kern="1200">
        <a:solidFill>
          <a:schemeClr val="tx1"/>
        </a:solidFill>
        <a:latin typeface="Trebuchet MS" pitchFamily="34" charset="0"/>
        <a:ea typeface="+mn-ea"/>
        <a:cs typeface="Arial" pitchFamily="34" charset="0"/>
      </a:defRPr>
    </a:lvl6pPr>
    <a:lvl7pPr marL="2743200" algn="l" defTabSz="914400" rtl="0" eaLnBrk="1" latinLnBrk="0" hangingPunct="1">
      <a:defRPr kern="1200">
        <a:solidFill>
          <a:schemeClr val="tx1"/>
        </a:solidFill>
        <a:latin typeface="Trebuchet MS" pitchFamily="34" charset="0"/>
        <a:ea typeface="+mn-ea"/>
        <a:cs typeface="Arial" pitchFamily="34" charset="0"/>
      </a:defRPr>
    </a:lvl7pPr>
    <a:lvl8pPr marL="3200400" algn="l" defTabSz="914400" rtl="0" eaLnBrk="1" latinLnBrk="0" hangingPunct="1">
      <a:defRPr kern="1200">
        <a:solidFill>
          <a:schemeClr val="tx1"/>
        </a:solidFill>
        <a:latin typeface="Trebuchet MS" pitchFamily="34" charset="0"/>
        <a:ea typeface="+mn-ea"/>
        <a:cs typeface="Arial" pitchFamily="34" charset="0"/>
      </a:defRPr>
    </a:lvl8pPr>
    <a:lvl9pPr marL="3657600" algn="l" defTabSz="914400" rtl="0" eaLnBrk="1" latinLnBrk="0" hangingPunct="1">
      <a:defRPr kern="1200">
        <a:solidFill>
          <a:schemeClr val="tx1"/>
        </a:solidFill>
        <a:latin typeface="Trebuchet MS"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42" autoAdjust="0"/>
  </p:normalViewPr>
  <p:slideViewPr>
    <p:cSldViewPr>
      <p:cViewPr varScale="1">
        <p:scale>
          <a:sx n="91" d="100"/>
          <a:sy n="91" d="100"/>
        </p:scale>
        <p:origin x="-1158" y="-102"/>
      </p:cViewPr>
      <p:guideLst>
        <p:guide orient="horz" pos="2160"/>
        <p:guide pos="2880"/>
      </p:guideLst>
    </p:cSldViewPr>
  </p:slideViewPr>
  <p:notesTextViewPr>
    <p:cViewPr>
      <p:scale>
        <a:sx n="3" d="2"/>
        <a:sy n="3" d="2"/>
      </p:scale>
      <p:origin x="0" y="0"/>
    </p:cViewPr>
  </p:notesTextViewPr>
  <p:sorterViewPr>
    <p:cViewPr>
      <p:scale>
        <a:sx n="130" d="100"/>
        <a:sy n="130" d="100"/>
      </p:scale>
      <p:origin x="0" y="211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83"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3901" cy="344845"/>
          </a:xfrm>
          <a:prstGeom prst="rect">
            <a:avLst/>
          </a:prstGeom>
        </p:spPr>
        <p:txBody>
          <a:bodyPr vert="horz" lIns="92501" tIns="46250" rIns="92501" bIns="46250" rtlCol="0"/>
          <a:lstStyle>
            <a:lvl1pPr algn="l" fontAlgn="auto">
              <a:spcBef>
                <a:spcPts val="0"/>
              </a:spcBef>
              <a:spcAft>
                <a:spcPts val="0"/>
              </a:spcAft>
              <a:defRPr sz="1200">
                <a:latin typeface="+mn-lt"/>
                <a:cs typeface="+mn-cs"/>
              </a:defRPr>
            </a:lvl1pPr>
          </a:lstStyle>
          <a:p>
            <a:pPr>
              <a:defRPr/>
            </a:pPr>
            <a:endParaRPr lang="en-GB" dirty="0"/>
          </a:p>
        </p:txBody>
      </p:sp>
      <p:sp>
        <p:nvSpPr>
          <p:cNvPr id="3" name="Date Placeholder 2"/>
          <p:cNvSpPr>
            <a:spLocks noGrp="1"/>
          </p:cNvSpPr>
          <p:nvPr>
            <p:ph type="dt" sz="quarter" idx="1"/>
          </p:nvPr>
        </p:nvSpPr>
        <p:spPr>
          <a:xfrm>
            <a:off x="5674093" y="1"/>
            <a:ext cx="4343899" cy="344845"/>
          </a:xfrm>
          <a:prstGeom prst="rect">
            <a:avLst/>
          </a:prstGeom>
        </p:spPr>
        <p:txBody>
          <a:bodyPr vert="horz" lIns="92501" tIns="46250" rIns="92501" bIns="46250" rtlCol="0"/>
          <a:lstStyle>
            <a:lvl1pPr algn="r" fontAlgn="auto">
              <a:spcBef>
                <a:spcPts val="0"/>
              </a:spcBef>
              <a:spcAft>
                <a:spcPts val="0"/>
              </a:spcAft>
              <a:defRPr sz="1200">
                <a:latin typeface="+mn-lt"/>
                <a:cs typeface="+mn-cs"/>
              </a:defRPr>
            </a:lvl1pPr>
          </a:lstStyle>
          <a:p>
            <a:pPr>
              <a:defRPr/>
            </a:pPr>
            <a:fld id="{239D975C-036A-4A5A-9215-3D2516637B30}" type="datetimeFigureOut">
              <a:rPr lang="en-GB"/>
              <a:pPr>
                <a:defRPr/>
              </a:pPr>
              <a:t>11/07/2019</a:t>
            </a:fld>
            <a:endParaRPr lang="en-GB" dirty="0"/>
          </a:p>
        </p:txBody>
      </p:sp>
      <p:sp>
        <p:nvSpPr>
          <p:cNvPr id="4" name="Footer Placeholder 3"/>
          <p:cNvSpPr>
            <a:spLocks noGrp="1"/>
          </p:cNvSpPr>
          <p:nvPr>
            <p:ph type="ftr" sz="quarter" idx="2"/>
          </p:nvPr>
        </p:nvSpPr>
        <p:spPr>
          <a:xfrm>
            <a:off x="0" y="6543319"/>
            <a:ext cx="4343901" cy="343754"/>
          </a:xfrm>
          <a:prstGeom prst="rect">
            <a:avLst/>
          </a:prstGeom>
        </p:spPr>
        <p:txBody>
          <a:bodyPr vert="horz" lIns="92501" tIns="46250" rIns="92501" bIns="46250" rtlCol="0" anchor="b"/>
          <a:lstStyle>
            <a:lvl1pPr algn="l" fontAlgn="auto">
              <a:spcBef>
                <a:spcPts val="0"/>
              </a:spcBef>
              <a:spcAft>
                <a:spcPts val="0"/>
              </a:spcAft>
              <a:defRPr sz="1200">
                <a:latin typeface="+mn-lt"/>
                <a:cs typeface="+mn-cs"/>
              </a:defRPr>
            </a:lvl1pPr>
          </a:lstStyle>
          <a:p>
            <a:pPr>
              <a:defRPr/>
            </a:pPr>
            <a:endParaRPr lang="en-GB" dirty="0"/>
          </a:p>
        </p:txBody>
      </p:sp>
      <p:sp>
        <p:nvSpPr>
          <p:cNvPr id="5" name="Slide Number Placeholder 4"/>
          <p:cNvSpPr>
            <a:spLocks noGrp="1"/>
          </p:cNvSpPr>
          <p:nvPr>
            <p:ph type="sldNum" sz="quarter" idx="3"/>
          </p:nvPr>
        </p:nvSpPr>
        <p:spPr>
          <a:xfrm>
            <a:off x="5674093" y="6543319"/>
            <a:ext cx="4343899" cy="343754"/>
          </a:xfrm>
          <a:prstGeom prst="rect">
            <a:avLst/>
          </a:prstGeom>
        </p:spPr>
        <p:txBody>
          <a:bodyPr vert="horz" lIns="92501" tIns="46250" rIns="92501" bIns="46250" rtlCol="0" anchor="b"/>
          <a:lstStyle>
            <a:lvl1pPr algn="r" fontAlgn="auto">
              <a:spcBef>
                <a:spcPts val="0"/>
              </a:spcBef>
              <a:spcAft>
                <a:spcPts val="0"/>
              </a:spcAft>
              <a:defRPr sz="1200">
                <a:latin typeface="+mn-lt"/>
                <a:cs typeface="+mn-cs"/>
              </a:defRPr>
            </a:lvl1pPr>
          </a:lstStyle>
          <a:p>
            <a:pPr>
              <a:defRPr/>
            </a:pPr>
            <a:fld id="{D5849B5B-043A-48BA-9BFB-37D161E60C0F}" type="slidenum">
              <a:rPr lang="en-GB"/>
              <a:pPr>
                <a:defRPr/>
              </a:pPr>
              <a:t>‹#›</a:t>
            </a:fld>
            <a:endParaRPr lang="en-GB" dirty="0"/>
          </a:p>
        </p:txBody>
      </p:sp>
    </p:spTree>
    <p:extLst>
      <p:ext uri="{BB962C8B-B14F-4D97-AF65-F5344CB8AC3E}">
        <p14:creationId xmlns:p14="http://schemas.microsoft.com/office/powerpoint/2010/main" val="4053908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3901" cy="344845"/>
          </a:xfrm>
          <a:prstGeom prst="rect">
            <a:avLst/>
          </a:prstGeom>
        </p:spPr>
        <p:txBody>
          <a:bodyPr vert="horz" lIns="92501" tIns="46250" rIns="92501" bIns="46250" rtlCol="0"/>
          <a:lstStyle>
            <a:lvl1pPr algn="l" fontAlgn="auto">
              <a:spcBef>
                <a:spcPts val="0"/>
              </a:spcBef>
              <a:spcAft>
                <a:spcPts val="0"/>
              </a:spcAft>
              <a:defRPr sz="1200">
                <a:latin typeface="+mn-lt"/>
                <a:cs typeface="+mn-cs"/>
              </a:defRPr>
            </a:lvl1pPr>
          </a:lstStyle>
          <a:p>
            <a:pPr>
              <a:defRPr/>
            </a:pPr>
            <a:endParaRPr lang="en-GB" dirty="0"/>
          </a:p>
        </p:txBody>
      </p:sp>
      <p:sp>
        <p:nvSpPr>
          <p:cNvPr id="3" name="Date Placeholder 2"/>
          <p:cNvSpPr>
            <a:spLocks noGrp="1"/>
          </p:cNvSpPr>
          <p:nvPr>
            <p:ph type="dt" idx="1"/>
          </p:nvPr>
        </p:nvSpPr>
        <p:spPr>
          <a:xfrm>
            <a:off x="5674093" y="1"/>
            <a:ext cx="4343899" cy="344845"/>
          </a:xfrm>
          <a:prstGeom prst="rect">
            <a:avLst/>
          </a:prstGeom>
        </p:spPr>
        <p:txBody>
          <a:bodyPr vert="horz" lIns="92501" tIns="46250" rIns="92501" bIns="46250" rtlCol="0"/>
          <a:lstStyle>
            <a:lvl1pPr algn="r" fontAlgn="auto">
              <a:spcBef>
                <a:spcPts val="0"/>
              </a:spcBef>
              <a:spcAft>
                <a:spcPts val="0"/>
              </a:spcAft>
              <a:defRPr sz="1200">
                <a:latin typeface="+mn-lt"/>
                <a:cs typeface="+mn-cs"/>
              </a:defRPr>
            </a:lvl1pPr>
          </a:lstStyle>
          <a:p>
            <a:pPr>
              <a:defRPr/>
            </a:pPr>
            <a:fld id="{419BD490-6DBC-44D2-BECF-623D0CA975B6}" type="datetimeFigureOut">
              <a:rPr lang="en-GB"/>
              <a:pPr>
                <a:defRPr/>
              </a:pPr>
              <a:t>11/07/2019</a:t>
            </a:fld>
            <a:endParaRPr lang="en-GB" dirty="0"/>
          </a:p>
        </p:txBody>
      </p:sp>
      <p:sp>
        <p:nvSpPr>
          <p:cNvPr id="4" name="Slide Image Placeholder 3"/>
          <p:cNvSpPr>
            <a:spLocks noGrp="1" noRot="1" noChangeAspect="1"/>
          </p:cNvSpPr>
          <p:nvPr>
            <p:ph type="sldImg" idx="2"/>
          </p:nvPr>
        </p:nvSpPr>
        <p:spPr>
          <a:xfrm>
            <a:off x="3287713" y="517525"/>
            <a:ext cx="3444875" cy="2582863"/>
          </a:xfrm>
          <a:prstGeom prst="rect">
            <a:avLst/>
          </a:prstGeom>
          <a:noFill/>
          <a:ln w="12700">
            <a:solidFill>
              <a:prstClr val="black"/>
            </a:solidFill>
          </a:ln>
        </p:spPr>
        <p:txBody>
          <a:bodyPr vert="horz" lIns="92501" tIns="46250" rIns="92501" bIns="46250" rtlCol="0" anchor="ctr"/>
          <a:lstStyle/>
          <a:p>
            <a:pPr lvl="0"/>
            <a:endParaRPr lang="en-GB" noProof="0" dirty="0"/>
          </a:p>
        </p:txBody>
      </p:sp>
      <p:sp>
        <p:nvSpPr>
          <p:cNvPr id="5" name="Notes Placeholder 4"/>
          <p:cNvSpPr>
            <a:spLocks noGrp="1"/>
          </p:cNvSpPr>
          <p:nvPr>
            <p:ph type="body" sz="quarter" idx="3"/>
          </p:nvPr>
        </p:nvSpPr>
        <p:spPr>
          <a:xfrm>
            <a:off x="1002263" y="3271660"/>
            <a:ext cx="8015778" cy="3099237"/>
          </a:xfrm>
          <a:prstGeom prst="rect">
            <a:avLst/>
          </a:prstGeom>
        </p:spPr>
        <p:txBody>
          <a:bodyPr vert="horz" lIns="92501" tIns="46250" rIns="92501" bIns="4625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6543319"/>
            <a:ext cx="4343901" cy="343754"/>
          </a:xfrm>
          <a:prstGeom prst="rect">
            <a:avLst/>
          </a:prstGeom>
        </p:spPr>
        <p:txBody>
          <a:bodyPr vert="horz" lIns="92501" tIns="46250" rIns="92501" bIns="46250" rtlCol="0" anchor="b"/>
          <a:lstStyle>
            <a:lvl1pPr algn="l" fontAlgn="auto">
              <a:spcBef>
                <a:spcPts val="0"/>
              </a:spcBef>
              <a:spcAft>
                <a:spcPts val="0"/>
              </a:spcAft>
              <a:defRPr sz="1200">
                <a:latin typeface="+mn-lt"/>
                <a:cs typeface="+mn-cs"/>
              </a:defRPr>
            </a:lvl1pPr>
          </a:lstStyle>
          <a:p>
            <a:pPr>
              <a:defRPr/>
            </a:pPr>
            <a:endParaRPr lang="en-GB" dirty="0"/>
          </a:p>
        </p:txBody>
      </p:sp>
      <p:sp>
        <p:nvSpPr>
          <p:cNvPr id="7" name="Slide Number Placeholder 6"/>
          <p:cNvSpPr>
            <a:spLocks noGrp="1"/>
          </p:cNvSpPr>
          <p:nvPr>
            <p:ph type="sldNum" sz="quarter" idx="5"/>
          </p:nvPr>
        </p:nvSpPr>
        <p:spPr>
          <a:xfrm>
            <a:off x="5674093" y="6543319"/>
            <a:ext cx="4343899" cy="343754"/>
          </a:xfrm>
          <a:prstGeom prst="rect">
            <a:avLst/>
          </a:prstGeom>
        </p:spPr>
        <p:txBody>
          <a:bodyPr vert="horz" lIns="92501" tIns="46250" rIns="92501" bIns="46250" rtlCol="0" anchor="b"/>
          <a:lstStyle>
            <a:lvl1pPr algn="r" fontAlgn="auto">
              <a:spcBef>
                <a:spcPts val="0"/>
              </a:spcBef>
              <a:spcAft>
                <a:spcPts val="0"/>
              </a:spcAft>
              <a:defRPr sz="1200">
                <a:latin typeface="+mn-lt"/>
                <a:cs typeface="+mn-cs"/>
              </a:defRPr>
            </a:lvl1pPr>
          </a:lstStyle>
          <a:p>
            <a:pPr>
              <a:defRPr/>
            </a:pPr>
            <a:fld id="{F6138A66-A600-45B9-89D3-DB07107AAE4F}" type="slidenum">
              <a:rPr lang="en-GB"/>
              <a:pPr>
                <a:defRPr/>
              </a:pPr>
              <a:t>‹#›</a:t>
            </a:fld>
            <a:endParaRPr lang="en-GB" dirty="0"/>
          </a:p>
        </p:txBody>
      </p:sp>
    </p:spTree>
    <p:extLst>
      <p:ext uri="{BB962C8B-B14F-4D97-AF65-F5344CB8AC3E}">
        <p14:creationId xmlns:p14="http://schemas.microsoft.com/office/powerpoint/2010/main" val="2488094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6138A66-A600-45B9-89D3-DB07107AAE4F}" type="slidenum">
              <a:rPr lang="en-GB" smtClean="0"/>
              <a:pPr>
                <a:defRPr/>
              </a:pPr>
              <a:t>1</a:t>
            </a:fld>
            <a:endParaRPr lang="en-GB" dirty="0"/>
          </a:p>
        </p:txBody>
      </p:sp>
    </p:spTree>
    <p:extLst>
      <p:ext uri="{BB962C8B-B14F-4D97-AF65-F5344CB8AC3E}">
        <p14:creationId xmlns:p14="http://schemas.microsoft.com/office/powerpoint/2010/main" val="1243842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FF23B3-4D11-4A06-AEA4-8D500E177BC7}" type="slidenum">
              <a:rPr lang="en-GB" smtClean="0"/>
              <a:t>23</a:t>
            </a:fld>
            <a:endParaRPr lang="en-GB" dirty="0"/>
          </a:p>
        </p:txBody>
      </p:sp>
    </p:spTree>
    <p:extLst>
      <p:ext uri="{BB962C8B-B14F-4D97-AF65-F5344CB8AC3E}">
        <p14:creationId xmlns:p14="http://schemas.microsoft.com/office/powerpoint/2010/main" val="21568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24419-3A3F-4981-91D3-DE92050F4C35}" type="slidenum">
              <a:rPr lang="en-GB" altLang="en-US"/>
              <a:pPr/>
              <a:t>25</a:t>
            </a:fld>
            <a:endParaRPr lang="en-GB" alt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1336040" y="3271878"/>
            <a:ext cx="7348221" cy="3099673"/>
          </a:xfrm>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02041-22DB-4503-9030-1DE26691DF2C}" type="slidenum">
              <a:rPr lang="en-GB" altLang="en-US"/>
              <a:pPr/>
              <a:t>26</a:t>
            </a:fld>
            <a:endParaRPr lang="en-GB" altLang="en-US"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1336040" y="3271878"/>
            <a:ext cx="7348220" cy="3099673"/>
          </a:xfrm>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p:txBody>
          <a:bodyPr/>
          <a:lstStyle>
            <a:lvl1pPr>
              <a:defRPr>
                <a:solidFill>
                  <a:schemeClr val="tx1"/>
                </a:solidFill>
                <a:latin typeface="Tahoma" pitchFamily="34" charset="0"/>
              </a:defRPr>
            </a:lvl1pPr>
            <a:lvl2pPr marL="785001" indent="-301923">
              <a:defRPr>
                <a:solidFill>
                  <a:schemeClr val="tx1"/>
                </a:solidFill>
                <a:latin typeface="Tahoma" pitchFamily="34" charset="0"/>
              </a:defRPr>
            </a:lvl2pPr>
            <a:lvl3pPr marL="1207694" indent="-241539">
              <a:defRPr>
                <a:solidFill>
                  <a:schemeClr val="tx1"/>
                </a:solidFill>
                <a:latin typeface="Tahoma" pitchFamily="34" charset="0"/>
              </a:defRPr>
            </a:lvl3pPr>
            <a:lvl4pPr marL="1690771" indent="-241539">
              <a:defRPr>
                <a:solidFill>
                  <a:schemeClr val="tx1"/>
                </a:solidFill>
                <a:latin typeface="Tahoma" pitchFamily="34" charset="0"/>
              </a:defRPr>
            </a:lvl4pPr>
            <a:lvl5pPr marL="2173849" indent="-241539">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a:defRPr/>
            </a:pPr>
            <a:fld id="{8A6FD176-8A5F-49E1-A562-3358EBDF78EB}" type="slidenum">
              <a:rPr lang="en-GB" smtClean="0"/>
              <a:pPr>
                <a:defRPr/>
              </a:pPr>
              <a:t>27</a:t>
            </a:fld>
            <a:endParaRPr lang="en-GB" dirty="0"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6138A66-A600-45B9-89D3-DB07107AAE4F}" type="slidenum">
              <a:rPr lang="en-GB" smtClean="0"/>
              <a:pPr>
                <a:defRPr/>
              </a:pPr>
              <a:t>33</a:t>
            </a:fld>
            <a:endParaRPr lang="en-GB" dirty="0"/>
          </a:p>
        </p:txBody>
      </p:sp>
    </p:spTree>
    <p:extLst>
      <p:ext uri="{BB962C8B-B14F-4D97-AF65-F5344CB8AC3E}">
        <p14:creationId xmlns:p14="http://schemas.microsoft.com/office/powerpoint/2010/main" val="3860855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84225" indent="-301625">
              <a:spcBef>
                <a:spcPct val="30000"/>
              </a:spcBef>
              <a:defRPr sz="1200">
                <a:solidFill>
                  <a:schemeClr val="tx1"/>
                </a:solidFill>
                <a:latin typeface="Calibri" pitchFamily="34" charset="0"/>
              </a:defRPr>
            </a:lvl2pPr>
            <a:lvl3pPr marL="1206500" indent="-241300">
              <a:spcBef>
                <a:spcPct val="30000"/>
              </a:spcBef>
              <a:defRPr sz="1200">
                <a:solidFill>
                  <a:schemeClr val="tx1"/>
                </a:solidFill>
                <a:latin typeface="Calibri" pitchFamily="34" charset="0"/>
              </a:defRPr>
            </a:lvl3pPr>
            <a:lvl4pPr marL="1689100" indent="-241300">
              <a:spcBef>
                <a:spcPct val="30000"/>
              </a:spcBef>
              <a:defRPr sz="1200">
                <a:solidFill>
                  <a:schemeClr val="tx1"/>
                </a:solidFill>
                <a:latin typeface="Calibri" pitchFamily="34" charset="0"/>
              </a:defRPr>
            </a:lvl4pPr>
            <a:lvl5pPr marL="2173288" indent="-241300">
              <a:spcBef>
                <a:spcPct val="30000"/>
              </a:spcBef>
              <a:defRPr sz="1200">
                <a:solidFill>
                  <a:schemeClr val="tx1"/>
                </a:solidFill>
                <a:latin typeface="Calibri" pitchFamily="34" charset="0"/>
              </a:defRPr>
            </a:lvl5pPr>
            <a:lvl6pPr marL="2630488" indent="-241300" eaLnBrk="0" fontAlgn="base" hangingPunct="0">
              <a:spcBef>
                <a:spcPct val="30000"/>
              </a:spcBef>
              <a:spcAft>
                <a:spcPct val="0"/>
              </a:spcAft>
              <a:defRPr sz="1200">
                <a:solidFill>
                  <a:schemeClr val="tx1"/>
                </a:solidFill>
                <a:latin typeface="Calibri" pitchFamily="34" charset="0"/>
              </a:defRPr>
            </a:lvl6pPr>
            <a:lvl7pPr marL="3087688" indent="-241300" eaLnBrk="0" fontAlgn="base" hangingPunct="0">
              <a:spcBef>
                <a:spcPct val="30000"/>
              </a:spcBef>
              <a:spcAft>
                <a:spcPct val="0"/>
              </a:spcAft>
              <a:defRPr sz="1200">
                <a:solidFill>
                  <a:schemeClr val="tx1"/>
                </a:solidFill>
                <a:latin typeface="Calibri" pitchFamily="34" charset="0"/>
              </a:defRPr>
            </a:lvl7pPr>
            <a:lvl8pPr marL="3544888" indent="-241300" eaLnBrk="0" fontAlgn="base" hangingPunct="0">
              <a:spcBef>
                <a:spcPct val="30000"/>
              </a:spcBef>
              <a:spcAft>
                <a:spcPct val="0"/>
              </a:spcAft>
              <a:defRPr sz="1200">
                <a:solidFill>
                  <a:schemeClr val="tx1"/>
                </a:solidFill>
                <a:latin typeface="Calibri" pitchFamily="34" charset="0"/>
              </a:defRPr>
            </a:lvl8pPr>
            <a:lvl9pPr marL="4002088" indent="-241300" eaLnBrk="0" fontAlgn="base" hangingPunct="0">
              <a:spcBef>
                <a:spcPct val="30000"/>
              </a:spcBef>
              <a:spcAft>
                <a:spcPct val="0"/>
              </a:spcAft>
              <a:defRPr sz="1200">
                <a:solidFill>
                  <a:schemeClr val="tx1"/>
                </a:solidFill>
                <a:latin typeface="Calibri" pitchFamily="34" charset="0"/>
              </a:defRPr>
            </a:lvl9pPr>
          </a:lstStyle>
          <a:p>
            <a:pPr>
              <a:spcBef>
                <a:spcPct val="0"/>
              </a:spcBef>
            </a:pPr>
            <a:fld id="{8B94DAAB-E186-4C10-AA86-5335A30D6F0E}" type="slidenum">
              <a:rPr lang="en-GB" altLang="en-US" smtClean="0">
                <a:latin typeface="Tahoma" pitchFamily="34" charset="0"/>
              </a:rPr>
              <a:pPr>
                <a:spcBef>
                  <a:spcPct val="0"/>
                </a:spcBef>
              </a:pPr>
              <a:t>40</a:t>
            </a:fld>
            <a:endParaRPr lang="en-GB" altLang="en-US" dirty="0" smtClean="0">
              <a:latin typeface="Tahoma"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6138A66-A600-45B9-89D3-DB07107AAE4F}" type="slidenum">
              <a:rPr lang="en-GB" smtClean="0"/>
              <a:pPr>
                <a:defRPr/>
              </a:pPr>
              <a:t>41</a:t>
            </a:fld>
            <a:endParaRPr lang="en-GB" dirty="0"/>
          </a:p>
        </p:txBody>
      </p:sp>
    </p:spTree>
    <p:extLst>
      <p:ext uri="{BB962C8B-B14F-4D97-AF65-F5344CB8AC3E}">
        <p14:creationId xmlns:p14="http://schemas.microsoft.com/office/powerpoint/2010/main" val="1670888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84225" indent="-301625">
              <a:spcBef>
                <a:spcPct val="30000"/>
              </a:spcBef>
              <a:defRPr sz="1200">
                <a:solidFill>
                  <a:schemeClr val="tx1"/>
                </a:solidFill>
                <a:latin typeface="Calibri" pitchFamily="34" charset="0"/>
              </a:defRPr>
            </a:lvl2pPr>
            <a:lvl3pPr marL="1206500" indent="-241300">
              <a:spcBef>
                <a:spcPct val="30000"/>
              </a:spcBef>
              <a:defRPr sz="1200">
                <a:solidFill>
                  <a:schemeClr val="tx1"/>
                </a:solidFill>
                <a:latin typeface="Calibri" pitchFamily="34" charset="0"/>
              </a:defRPr>
            </a:lvl3pPr>
            <a:lvl4pPr marL="1689100" indent="-241300">
              <a:spcBef>
                <a:spcPct val="30000"/>
              </a:spcBef>
              <a:defRPr sz="1200">
                <a:solidFill>
                  <a:schemeClr val="tx1"/>
                </a:solidFill>
                <a:latin typeface="Calibri" pitchFamily="34" charset="0"/>
              </a:defRPr>
            </a:lvl4pPr>
            <a:lvl5pPr marL="2173288" indent="-241300">
              <a:spcBef>
                <a:spcPct val="30000"/>
              </a:spcBef>
              <a:defRPr sz="1200">
                <a:solidFill>
                  <a:schemeClr val="tx1"/>
                </a:solidFill>
                <a:latin typeface="Calibri" pitchFamily="34" charset="0"/>
              </a:defRPr>
            </a:lvl5pPr>
            <a:lvl6pPr marL="2630488" indent="-241300" eaLnBrk="0" fontAlgn="base" hangingPunct="0">
              <a:spcBef>
                <a:spcPct val="30000"/>
              </a:spcBef>
              <a:spcAft>
                <a:spcPct val="0"/>
              </a:spcAft>
              <a:defRPr sz="1200">
                <a:solidFill>
                  <a:schemeClr val="tx1"/>
                </a:solidFill>
                <a:latin typeface="Calibri" pitchFamily="34" charset="0"/>
              </a:defRPr>
            </a:lvl6pPr>
            <a:lvl7pPr marL="3087688" indent="-241300" eaLnBrk="0" fontAlgn="base" hangingPunct="0">
              <a:spcBef>
                <a:spcPct val="30000"/>
              </a:spcBef>
              <a:spcAft>
                <a:spcPct val="0"/>
              </a:spcAft>
              <a:defRPr sz="1200">
                <a:solidFill>
                  <a:schemeClr val="tx1"/>
                </a:solidFill>
                <a:latin typeface="Calibri" pitchFamily="34" charset="0"/>
              </a:defRPr>
            </a:lvl7pPr>
            <a:lvl8pPr marL="3544888" indent="-241300" eaLnBrk="0" fontAlgn="base" hangingPunct="0">
              <a:spcBef>
                <a:spcPct val="30000"/>
              </a:spcBef>
              <a:spcAft>
                <a:spcPct val="0"/>
              </a:spcAft>
              <a:defRPr sz="1200">
                <a:solidFill>
                  <a:schemeClr val="tx1"/>
                </a:solidFill>
                <a:latin typeface="Calibri" pitchFamily="34" charset="0"/>
              </a:defRPr>
            </a:lvl8pPr>
            <a:lvl9pPr marL="4002088" indent="-241300" eaLnBrk="0" fontAlgn="base" hangingPunct="0">
              <a:spcBef>
                <a:spcPct val="30000"/>
              </a:spcBef>
              <a:spcAft>
                <a:spcPct val="0"/>
              </a:spcAft>
              <a:defRPr sz="1200">
                <a:solidFill>
                  <a:schemeClr val="tx1"/>
                </a:solidFill>
                <a:latin typeface="Calibri" pitchFamily="34" charset="0"/>
              </a:defRPr>
            </a:lvl9pPr>
          </a:lstStyle>
          <a:p>
            <a:pPr>
              <a:spcBef>
                <a:spcPct val="0"/>
              </a:spcBef>
            </a:pPr>
            <a:fld id="{FD1A23E6-BEFA-4B53-A84B-01BEC6252682}" type="slidenum">
              <a:rPr lang="en-GB" altLang="en-US" smtClean="0">
                <a:latin typeface="Tahoma" pitchFamily="34" charset="0"/>
              </a:rPr>
              <a:pPr>
                <a:spcBef>
                  <a:spcPct val="0"/>
                </a:spcBef>
              </a:pPr>
              <a:t>50</a:t>
            </a:fld>
            <a:endParaRPr lang="en-GB" altLang="en-US" dirty="0" smtClean="0">
              <a:latin typeface="Tahoma"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51463" indent="-289024">
              <a:defRPr>
                <a:solidFill>
                  <a:schemeClr val="tx1"/>
                </a:solidFill>
                <a:latin typeface="Trebuchet MS" pitchFamily="34" charset="0"/>
              </a:defRPr>
            </a:lvl2pPr>
            <a:lvl3pPr marL="1156098" indent="-231220">
              <a:defRPr>
                <a:solidFill>
                  <a:schemeClr val="tx1"/>
                </a:solidFill>
                <a:latin typeface="Trebuchet MS" pitchFamily="34" charset="0"/>
              </a:defRPr>
            </a:lvl3pPr>
            <a:lvl4pPr marL="1618536" indent="-231220">
              <a:defRPr>
                <a:solidFill>
                  <a:schemeClr val="tx1"/>
                </a:solidFill>
                <a:latin typeface="Trebuchet MS" pitchFamily="34" charset="0"/>
              </a:defRPr>
            </a:lvl4pPr>
            <a:lvl5pPr marL="2080976" indent="-231220">
              <a:defRPr>
                <a:solidFill>
                  <a:schemeClr val="tx1"/>
                </a:solidFill>
                <a:latin typeface="Trebuchet MS" pitchFamily="34" charset="0"/>
              </a:defRPr>
            </a:lvl5pPr>
            <a:lvl6pPr marL="2543415" indent="-231220" fontAlgn="base">
              <a:spcBef>
                <a:spcPct val="0"/>
              </a:spcBef>
              <a:spcAft>
                <a:spcPct val="0"/>
              </a:spcAft>
              <a:defRPr>
                <a:solidFill>
                  <a:schemeClr val="tx1"/>
                </a:solidFill>
                <a:latin typeface="Trebuchet MS" pitchFamily="34" charset="0"/>
              </a:defRPr>
            </a:lvl6pPr>
            <a:lvl7pPr marL="3005854" indent="-231220" fontAlgn="base">
              <a:spcBef>
                <a:spcPct val="0"/>
              </a:spcBef>
              <a:spcAft>
                <a:spcPct val="0"/>
              </a:spcAft>
              <a:defRPr>
                <a:solidFill>
                  <a:schemeClr val="tx1"/>
                </a:solidFill>
                <a:latin typeface="Trebuchet MS" pitchFamily="34" charset="0"/>
              </a:defRPr>
            </a:lvl7pPr>
            <a:lvl8pPr marL="3468293" indent="-231220" fontAlgn="base">
              <a:spcBef>
                <a:spcPct val="0"/>
              </a:spcBef>
              <a:spcAft>
                <a:spcPct val="0"/>
              </a:spcAft>
              <a:defRPr>
                <a:solidFill>
                  <a:schemeClr val="tx1"/>
                </a:solidFill>
                <a:latin typeface="Trebuchet MS" pitchFamily="34" charset="0"/>
              </a:defRPr>
            </a:lvl8pPr>
            <a:lvl9pPr marL="3930732" indent="-231220"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ECD47624-9D5A-41C5-8747-694B8113E0F2}" type="slidenum">
              <a:rPr lang="en-GB" altLang="en-US" smtClean="0">
                <a:latin typeface="Tahoma" pitchFamily="34" charset="0"/>
              </a:rPr>
              <a:pPr fontAlgn="base">
                <a:spcBef>
                  <a:spcPct val="0"/>
                </a:spcBef>
                <a:spcAft>
                  <a:spcPct val="0"/>
                </a:spcAft>
                <a:defRPr/>
              </a:pPr>
              <a:t>57</a:t>
            </a:fld>
            <a:endParaRPr lang="en-GB" altLang="en-US" dirty="0">
              <a:latin typeface="Tahoma"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cs typeface="Arial" pitchFamily="34" charset="0"/>
              </a:defRPr>
            </a:lvl1pPr>
            <a:lvl2pPr marL="742950" indent="-285750">
              <a:defRPr>
                <a:solidFill>
                  <a:schemeClr val="tx1"/>
                </a:solidFill>
                <a:latin typeface="Trebuchet MS" pitchFamily="34" charset="0"/>
                <a:cs typeface="Arial" pitchFamily="34" charset="0"/>
              </a:defRPr>
            </a:lvl2pPr>
            <a:lvl3pPr marL="1143000" indent="-228600">
              <a:defRPr>
                <a:solidFill>
                  <a:schemeClr val="tx1"/>
                </a:solidFill>
                <a:latin typeface="Trebuchet MS" pitchFamily="34" charset="0"/>
                <a:cs typeface="Arial" pitchFamily="34" charset="0"/>
              </a:defRPr>
            </a:lvl3pPr>
            <a:lvl4pPr marL="1600200" indent="-228600">
              <a:defRPr>
                <a:solidFill>
                  <a:schemeClr val="tx1"/>
                </a:solidFill>
                <a:latin typeface="Trebuchet MS" pitchFamily="34" charset="0"/>
                <a:cs typeface="Arial" pitchFamily="34" charset="0"/>
              </a:defRPr>
            </a:lvl4pPr>
            <a:lvl5pPr marL="2057400" indent="-22860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fld id="{E3FE6EB1-F32E-4A81-8A0D-13A41AD9E788}" type="slidenum">
              <a:rPr lang="en-GB" altLang="en-US" smtClean="0">
                <a:latin typeface="Calibri" pitchFamily="34" charset="0"/>
              </a:rPr>
              <a:pPr/>
              <a:t>58</a:t>
            </a:fld>
            <a:endParaRPr lang="en-GB" altLang="en-US" dirty="0"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6138A66-A600-45B9-89D3-DB07107AAE4F}" type="slidenum">
              <a:rPr lang="en-GB" smtClean="0"/>
              <a:pPr>
                <a:defRPr/>
              </a:pPr>
              <a:t>5</a:t>
            </a:fld>
            <a:endParaRPr lang="en-GB" dirty="0"/>
          </a:p>
        </p:txBody>
      </p:sp>
    </p:spTree>
    <p:extLst>
      <p:ext uri="{BB962C8B-B14F-4D97-AF65-F5344CB8AC3E}">
        <p14:creationId xmlns:p14="http://schemas.microsoft.com/office/powerpoint/2010/main" val="3847885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9300" indent="-287338" eaLnBrk="0" hangingPunct="0">
              <a:spcBef>
                <a:spcPct val="30000"/>
              </a:spcBef>
              <a:defRPr sz="1200">
                <a:solidFill>
                  <a:schemeClr val="tx1"/>
                </a:solidFill>
                <a:latin typeface="Calibri" pitchFamily="34" charset="0"/>
              </a:defRPr>
            </a:lvl2pPr>
            <a:lvl3pPr marL="1154113" indent="-228600" eaLnBrk="0" hangingPunct="0">
              <a:spcBef>
                <a:spcPct val="30000"/>
              </a:spcBef>
              <a:defRPr sz="1200">
                <a:solidFill>
                  <a:schemeClr val="tx1"/>
                </a:solidFill>
                <a:latin typeface="Calibri" pitchFamily="34" charset="0"/>
              </a:defRPr>
            </a:lvl3pPr>
            <a:lvl4pPr marL="1616075" indent="-228600" eaLnBrk="0" hangingPunct="0">
              <a:spcBef>
                <a:spcPct val="30000"/>
              </a:spcBef>
              <a:defRPr sz="1200">
                <a:solidFill>
                  <a:schemeClr val="tx1"/>
                </a:solidFill>
                <a:latin typeface="Calibri" pitchFamily="34" charset="0"/>
              </a:defRPr>
            </a:lvl4pPr>
            <a:lvl5pPr marL="2079625" indent="-228600" eaLnBrk="0" hangingPunct="0">
              <a:spcBef>
                <a:spcPct val="30000"/>
              </a:spcBef>
              <a:defRPr sz="1200">
                <a:solidFill>
                  <a:schemeClr val="tx1"/>
                </a:solidFill>
                <a:latin typeface="Calibri" pitchFamily="34" charset="0"/>
              </a:defRPr>
            </a:lvl5pPr>
            <a:lvl6pPr marL="2536825" indent="-228600" eaLnBrk="0" fontAlgn="base" hangingPunct="0">
              <a:spcBef>
                <a:spcPct val="30000"/>
              </a:spcBef>
              <a:spcAft>
                <a:spcPct val="0"/>
              </a:spcAft>
              <a:defRPr sz="1200">
                <a:solidFill>
                  <a:schemeClr val="tx1"/>
                </a:solidFill>
                <a:latin typeface="Calibri" pitchFamily="34" charset="0"/>
              </a:defRPr>
            </a:lvl6pPr>
            <a:lvl7pPr marL="2994025" indent="-228600" eaLnBrk="0" fontAlgn="base" hangingPunct="0">
              <a:spcBef>
                <a:spcPct val="30000"/>
              </a:spcBef>
              <a:spcAft>
                <a:spcPct val="0"/>
              </a:spcAft>
              <a:defRPr sz="1200">
                <a:solidFill>
                  <a:schemeClr val="tx1"/>
                </a:solidFill>
                <a:latin typeface="Calibri" pitchFamily="34" charset="0"/>
              </a:defRPr>
            </a:lvl7pPr>
            <a:lvl8pPr marL="3451225" indent="-228600" eaLnBrk="0" fontAlgn="base" hangingPunct="0">
              <a:spcBef>
                <a:spcPct val="30000"/>
              </a:spcBef>
              <a:spcAft>
                <a:spcPct val="0"/>
              </a:spcAft>
              <a:defRPr sz="1200">
                <a:solidFill>
                  <a:schemeClr val="tx1"/>
                </a:solidFill>
                <a:latin typeface="Calibri" pitchFamily="34" charset="0"/>
              </a:defRPr>
            </a:lvl8pPr>
            <a:lvl9pPr marL="3908425"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FF1055E1-A49B-4E14-9717-F7DF0DD8EB7D}" type="slidenum">
              <a:rPr lang="en-GB" altLang="en-US" smtClean="0">
                <a:solidFill>
                  <a:srgbClr val="414141"/>
                </a:solidFill>
                <a:latin typeface="Gill Sans Light"/>
                <a:ea typeface="ヒラギノ角ゴ ProN W3"/>
                <a:cs typeface="ヒラギノ角ゴ ProN W3"/>
                <a:sym typeface="Gill Sans Light"/>
              </a:rPr>
              <a:pPr eaLnBrk="1" fontAlgn="base" hangingPunct="1">
                <a:spcBef>
                  <a:spcPct val="0"/>
                </a:spcBef>
                <a:spcAft>
                  <a:spcPct val="0"/>
                </a:spcAft>
              </a:pPr>
              <a:t>62</a:t>
            </a:fld>
            <a:endParaRPr lang="en-GB" altLang="en-US" dirty="0">
              <a:solidFill>
                <a:srgbClr val="414141"/>
              </a:solidFill>
              <a:latin typeface="Gill Sans Light"/>
              <a:ea typeface="ヒラギノ角ゴ ProN W3"/>
              <a:cs typeface="ヒラギノ角ゴ ProN W3"/>
              <a:sym typeface="Gill Sans 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87CAC23-FFC8-43B8-8DDF-5FB1A134F1ED}" type="slidenum">
              <a:rPr lang="en-GB"/>
              <a:pPr/>
              <a:t>63</a:t>
            </a:fld>
            <a:endParaRPr lang="en-GB"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6138A66-A600-45B9-89D3-DB07107AAE4F}" type="slidenum">
              <a:rPr lang="en-GB" smtClean="0"/>
              <a:pPr>
                <a:defRPr/>
              </a:pPr>
              <a:t>6</a:t>
            </a:fld>
            <a:endParaRPr lang="en-GB" dirty="0"/>
          </a:p>
        </p:txBody>
      </p:sp>
    </p:spTree>
    <p:extLst>
      <p:ext uri="{BB962C8B-B14F-4D97-AF65-F5344CB8AC3E}">
        <p14:creationId xmlns:p14="http://schemas.microsoft.com/office/powerpoint/2010/main" val="1461124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51568" indent="-289065">
              <a:defRPr>
                <a:solidFill>
                  <a:schemeClr val="tx1"/>
                </a:solidFill>
                <a:latin typeface="Trebuchet MS" pitchFamily="34" charset="0"/>
              </a:defRPr>
            </a:lvl2pPr>
            <a:lvl3pPr marL="1156259" indent="-231252">
              <a:defRPr>
                <a:solidFill>
                  <a:schemeClr val="tx1"/>
                </a:solidFill>
                <a:latin typeface="Trebuchet MS" pitchFamily="34" charset="0"/>
              </a:defRPr>
            </a:lvl3pPr>
            <a:lvl4pPr marL="1618762" indent="-231252">
              <a:defRPr>
                <a:solidFill>
                  <a:schemeClr val="tx1"/>
                </a:solidFill>
                <a:latin typeface="Trebuchet MS" pitchFamily="34" charset="0"/>
              </a:defRPr>
            </a:lvl4pPr>
            <a:lvl5pPr marL="2081266" indent="-231252">
              <a:defRPr>
                <a:solidFill>
                  <a:schemeClr val="tx1"/>
                </a:solidFill>
                <a:latin typeface="Trebuchet MS" pitchFamily="34" charset="0"/>
              </a:defRPr>
            </a:lvl5pPr>
            <a:lvl6pPr marL="2543769" indent="-231252" fontAlgn="base">
              <a:spcBef>
                <a:spcPct val="0"/>
              </a:spcBef>
              <a:spcAft>
                <a:spcPct val="0"/>
              </a:spcAft>
              <a:defRPr>
                <a:solidFill>
                  <a:schemeClr val="tx1"/>
                </a:solidFill>
                <a:latin typeface="Trebuchet MS" pitchFamily="34" charset="0"/>
              </a:defRPr>
            </a:lvl6pPr>
            <a:lvl7pPr marL="3006273" indent="-231252" fontAlgn="base">
              <a:spcBef>
                <a:spcPct val="0"/>
              </a:spcBef>
              <a:spcAft>
                <a:spcPct val="0"/>
              </a:spcAft>
              <a:defRPr>
                <a:solidFill>
                  <a:schemeClr val="tx1"/>
                </a:solidFill>
                <a:latin typeface="Trebuchet MS" pitchFamily="34" charset="0"/>
              </a:defRPr>
            </a:lvl7pPr>
            <a:lvl8pPr marL="3468776" indent="-231252" fontAlgn="base">
              <a:spcBef>
                <a:spcPct val="0"/>
              </a:spcBef>
              <a:spcAft>
                <a:spcPct val="0"/>
              </a:spcAft>
              <a:defRPr>
                <a:solidFill>
                  <a:schemeClr val="tx1"/>
                </a:solidFill>
                <a:latin typeface="Trebuchet MS" pitchFamily="34" charset="0"/>
              </a:defRPr>
            </a:lvl8pPr>
            <a:lvl9pPr marL="3931280" indent="-231252"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98941863-E26E-4E8D-92E3-4F02A242ABAF}" type="slidenum">
              <a:rPr lang="en-GB" altLang="en-US" smtClean="0">
                <a:latin typeface="Tahoma" pitchFamily="34" charset="0"/>
              </a:rPr>
              <a:pPr fontAlgn="base">
                <a:spcBef>
                  <a:spcPct val="0"/>
                </a:spcBef>
                <a:spcAft>
                  <a:spcPct val="0"/>
                </a:spcAft>
                <a:defRPr/>
              </a:pPr>
              <a:t>9</a:t>
            </a:fld>
            <a:endParaRPr lang="en-GB" altLang="en-US" dirty="0">
              <a:latin typeface="Tahoma"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51568" indent="-289065">
              <a:defRPr>
                <a:solidFill>
                  <a:schemeClr val="tx1"/>
                </a:solidFill>
                <a:latin typeface="Trebuchet MS" pitchFamily="34" charset="0"/>
              </a:defRPr>
            </a:lvl2pPr>
            <a:lvl3pPr marL="1156259" indent="-231252">
              <a:defRPr>
                <a:solidFill>
                  <a:schemeClr val="tx1"/>
                </a:solidFill>
                <a:latin typeface="Trebuchet MS" pitchFamily="34" charset="0"/>
              </a:defRPr>
            </a:lvl3pPr>
            <a:lvl4pPr marL="1618762" indent="-231252">
              <a:defRPr>
                <a:solidFill>
                  <a:schemeClr val="tx1"/>
                </a:solidFill>
                <a:latin typeface="Trebuchet MS" pitchFamily="34" charset="0"/>
              </a:defRPr>
            </a:lvl4pPr>
            <a:lvl5pPr marL="2081266" indent="-231252">
              <a:defRPr>
                <a:solidFill>
                  <a:schemeClr val="tx1"/>
                </a:solidFill>
                <a:latin typeface="Trebuchet MS" pitchFamily="34" charset="0"/>
              </a:defRPr>
            </a:lvl5pPr>
            <a:lvl6pPr marL="2543769" indent="-231252" fontAlgn="base">
              <a:spcBef>
                <a:spcPct val="0"/>
              </a:spcBef>
              <a:spcAft>
                <a:spcPct val="0"/>
              </a:spcAft>
              <a:defRPr>
                <a:solidFill>
                  <a:schemeClr val="tx1"/>
                </a:solidFill>
                <a:latin typeface="Trebuchet MS" pitchFamily="34" charset="0"/>
              </a:defRPr>
            </a:lvl6pPr>
            <a:lvl7pPr marL="3006273" indent="-231252" fontAlgn="base">
              <a:spcBef>
                <a:spcPct val="0"/>
              </a:spcBef>
              <a:spcAft>
                <a:spcPct val="0"/>
              </a:spcAft>
              <a:defRPr>
                <a:solidFill>
                  <a:schemeClr val="tx1"/>
                </a:solidFill>
                <a:latin typeface="Trebuchet MS" pitchFamily="34" charset="0"/>
              </a:defRPr>
            </a:lvl7pPr>
            <a:lvl8pPr marL="3468776" indent="-231252" fontAlgn="base">
              <a:spcBef>
                <a:spcPct val="0"/>
              </a:spcBef>
              <a:spcAft>
                <a:spcPct val="0"/>
              </a:spcAft>
              <a:defRPr>
                <a:solidFill>
                  <a:schemeClr val="tx1"/>
                </a:solidFill>
                <a:latin typeface="Trebuchet MS" pitchFamily="34" charset="0"/>
              </a:defRPr>
            </a:lvl8pPr>
            <a:lvl9pPr marL="3931280" indent="-231252"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EC119E08-F220-4607-A292-AD39F5091F1F}" type="slidenum">
              <a:rPr lang="en-GB" altLang="en-US" smtClean="0">
                <a:latin typeface="Calibri" pitchFamily="34" charset="0"/>
              </a:rPr>
              <a:pPr fontAlgn="base">
                <a:spcBef>
                  <a:spcPct val="0"/>
                </a:spcBef>
                <a:spcAft>
                  <a:spcPct val="0"/>
                </a:spcAft>
                <a:defRPr/>
              </a:pPr>
              <a:t>10</a:t>
            </a:fld>
            <a:endParaRPr lang="en-GB" altLang="en-US"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6138A66-A600-45B9-89D3-DB07107AAE4F}" type="slidenum">
              <a:rPr lang="en-GB" smtClean="0"/>
              <a:pPr>
                <a:defRPr/>
              </a:pPr>
              <a:t>18</a:t>
            </a:fld>
            <a:endParaRPr lang="en-GB" dirty="0"/>
          </a:p>
        </p:txBody>
      </p:sp>
    </p:spTree>
    <p:extLst>
      <p:ext uri="{BB962C8B-B14F-4D97-AF65-F5344CB8AC3E}">
        <p14:creationId xmlns:p14="http://schemas.microsoft.com/office/powerpoint/2010/main" val="186352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275FE0-FDAB-4B60-BA14-145AE237DE4D}" type="slidenum">
              <a:rPr lang="en-US" altLang="en-US"/>
              <a:pPr/>
              <a:t>19</a:t>
            </a:fld>
            <a:endParaRPr lang="en-US" altLang="en-US"/>
          </a:p>
        </p:txBody>
      </p:sp>
      <p:sp>
        <p:nvSpPr>
          <p:cNvPr id="852994" name="Rectangle 2"/>
          <p:cNvSpPr>
            <a:spLocks noGrp="1" noRot="1" noChangeAspect="1" noChangeArrowheads="1"/>
          </p:cNvSpPr>
          <p:nvPr>
            <p:ph type="sldImg"/>
          </p:nvPr>
        </p:nvSpPr>
        <p:spPr bwMode="auto">
          <a:xfrm>
            <a:off x="3289300" y="515938"/>
            <a:ext cx="3444875" cy="2584450"/>
          </a:xfrm>
          <a:prstGeom prst="rect">
            <a:avLst/>
          </a:prstGeom>
          <a:solidFill>
            <a:srgbClr val="FFFFFF"/>
          </a:solidFill>
          <a:ln>
            <a:solidFill>
              <a:srgbClr val="000000"/>
            </a:solidFill>
            <a:miter lim="800000"/>
            <a:headEnd/>
            <a:tailEnd/>
          </a:ln>
        </p:spPr>
      </p:sp>
      <p:sp>
        <p:nvSpPr>
          <p:cNvPr id="852995" name="Rectangle 3"/>
          <p:cNvSpPr>
            <a:spLocks noGrp="1" noChangeArrowheads="1"/>
          </p:cNvSpPr>
          <p:nvPr>
            <p:ph type="body" idx="1"/>
          </p:nvPr>
        </p:nvSpPr>
        <p:spPr bwMode="auto">
          <a:xfrm>
            <a:off x="1336040" y="3271878"/>
            <a:ext cx="7348220" cy="3099673"/>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1C4C7B-3778-43DD-9AB9-DD56A9140586}" type="slidenum">
              <a:rPr lang="en-GB" altLang="en-US"/>
              <a:pPr/>
              <a:t>21</a:t>
            </a:fld>
            <a:endParaRPr lang="en-GB" altLang="en-US"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1336040" y="3271878"/>
            <a:ext cx="7348220" cy="3099673"/>
          </a:xfrm>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8C584-F44E-45F6-BC77-875A7A66D71B}" type="slidenum">
              <a:rPr lang="en-GB" altLang="en-US"/>
              <a:pPr/>
              <a:t>22</a:t>
            </a:fld>
            <a:endParaRPr lang="en-GB" altLang="en-US" dirty="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1336040" y="3271878"/>
            <a:ext cx="7348220" cy="3099673"/>
          </a:xfrm>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F84F1B4B-0791-4624-ABEF-E8FC141FD8F1}" type="datetimeFigureOut">
              <a:rPr lang="en-GB"/>
              <a:pPr>
                <a:defRPr/>
              </a:pPr>
              <a:t>11/07/2019</a:t>
            </a:fld>
            <a:endParaRPr lang="en-GB" dirty="0"/>
          </a:p>
        </p:txBody>
      </p:sp>
      <p:sp>
        <p:nvSpPr>
          <p:cNvPr id="9" name="Footer Placeholder 4"/>
          <p:cNvSpPr>
            <a:spLocks noGrp="1"/>
          </p:cNvSpPr>
          <p:nvPr>
            <p:ph type="ftr" sz="quarter" idx="11"/>
          </p:nvPr>
        </p:nvSpPr>
        <p:spPr/>
        <p:txBody>
          <a:bodyPr/>
          <a:lstStyle>
            <a:lvl1pPr>
              <a:defRPr/>
            </a:lvl1pPr>
          </a:lstStyle>
          <a:p>
            <a:pPr>
              <a:defRPr/>
            </a:pPr>
            <a:endParaRPr lang="en-GB" dirty="0"/>
          </a:p>
        </p:txBody>
      </p:sp>
      <p:sp>
        <p:nvSpPr>
          <p:cNvPr id="10" name="Slide Number Placeholder 5"/>
          <p:cNvSpPr>
            <a:spLocks noGrp="1"/>
          </p:cNvSpPr>
          <p:nvPr>
            <p:ph type="sldNum" sz="quarter" idx="12"/>
          </p:nvPr>
        </p:nvSpPr>
        <p:spPr/>
        <p:txBody>
          <a:bodyPr/>
          <a:lstStyle>
            <a:lvl1pPr>
              <a:defRPr/>
            </a:lvl1pPr>
          </a:lstStyle>
          <a:p>
            <a:pPr>
              <a:defRPr/>
            </a:pPr>
            <a:fld id="{FB379470-5E13-4DE6-8750-D13AEC300285}" type="slidenum">
              <a:rPr lang="en-GB"/>
              <a:pPr>
                <a:defRPr/>
              </a:pPr>
              <a:t>‹#›</a:t>
            </a:fld>
            <a:endParaRPr lang="en-GB" dirty="0"/>
          </a:p>
        </p:txBody>
      </p:sp>
    </p:spTree>
    <p:extLst>
      <p:ext uri="{BB962C8B-B14F-4D97-AF65-F5344CB8AC3E}">
        <p14:creationId xmlns:p14="http://schemas.microsoft.com/office/powerpoint/2010/main" val="89478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48FFCF-F753-4FAB-9F26-7719A8E567EF}" type="datetimeFigureOut">
              <a:rPr lang="en-GB"/>
              <a:pPr>
                <a:defRPr/>
              </a:pPr>
              <a:t>11/07/2019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F6EC7A77-3877-4D98-AE59-9425E30D3AAC}" type="slidenum">
              <a:rPr lang="en-GB"/>
              <a:pPr>
                <a:defRPr/>
              </a:pPr>
              <a:t>‹#›</a:t>
            </a:fld>
            <a:endParaRPr lang="en-GB" dirty="0"/>
          </a:p>
        </p:txBody>
      </p:sp>
    </p:spTree>
    <p:extLst>
      <p:ext uri="{BB962C8B-B14F-4D97-AF65-F5344CB8AC3E}">
        <p14:creationId xmlns:p14="http://schemas.microsoft.com/office/powerpoint/2010/main" val="2496453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71C6623-C85A-4B14-84CC-D01827D6C889}" type="datetimeFigureOut">
              <a:rPr lang="en-GB"/>
              <a:pPr>
                <a:defRPr/>
              </a:pPr>
              <a:t>11/07/2019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823D6473-CBBA-4C86-B379-5089A0697C0B}" type="slidenum">
              <a:rPr lang="en-GB"/>
              <a:pPr>
                <a:defRPr/>
              </a:pPr>
              <a:t>‹#›</a:t>
            </a:fld>
            <a:endParaRPr lang="en-GB" dirty="0"/>
          </a:p>
        </p:txBody>
      </p:sp>
    </p:spTree>
    <p:extLst>
      <p:ext uri="{BB962C8B-B14F-4D97-AF65-F5344CB8AC3E}">
        <p14:creationId xmlns:p14="http://schemas.microsoft.com/office/powerpoint/2010/main" val="1716323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AF43CCE4-2C69-4C28-B9FF-E417B5F9E3E2}" type="datetimeFigureOut">
              <a:rPr lang="en-GB"/>
              <a:pPr>
                <a:defRPr/>
              </a:pPr>
              <a:t>11/07/2019</a:t>
            </a:fld>
            <a:endParaRPr lang="en-GB" dirty="0"/>
          </a:p>
        </p:txBody>
      </p:sp>
      <p:sp>
        <p:nvSpPr>
          <p:cNvPr id="5" name="Footer Placeholder 4"/>
          <p:cNvSpPr>
            <a:spLocks noGrp="1"/>
          </p:cNvSpPr>
          <p:nvPr>
            <p:ph type="ftr" sz="quarter" idx="15"/>
          </p:nvPr>
        </p:nvSpPr>
        <p:spPr/>
        <p:txBody>
          <a:bodyPr/>
          <a:lstStyle>
            <a:lvl1pPr>
              <a:defRPr/>
            </a:lvl1pPr>
          </a:lstStyle>
          <a:p>
            <a:pPr>
              <a:defRPr/>
            </a:pPr>
            <a:endParaRPr lang="en-GB" dirty="0"/>
          </a:p>
        </p:txBody>
      </p:sp>
      <p:sp>
        <p:nvSpPr>
          <p:cNvPr id="6" name="Slide Number Placeholder 5"/>
          <p:cNvSpPr>
            <a:spLocks noGrp="1"/>
          </p:cNvSpPr>
          <p:nvPr>
            <p:ph type="sldNum" sz="quarter" idx="16"/>
          </p:nvPr>
        </p:nvSpPr>
        <p:spPr/>
        <p:txBody>
          <a:bodyPr/>
          <a:lstStyle>
            <a:lvl1pPr>
              <a:defRPr/>
            </a:lvl1pPr>
          </a:lstStyle>
          <a:p>
            <a:pPr>
              <a:defRPr/>
            </a:pPr>
            <a:fld id="{A68411AC-35FA-45A1-9F85-9AD1DB097F0F}" type="slidenum">
              <a:rPr lang="en-GB"/>
              <a:pPr>
                <a:defRPr/>
              </a:pPr>
              <a:t>‹#›</a:t>
            </a:fld>
            <a:endParaRPr lang="en-GB" dirty="0"/>
          </a:p>
        </p:txBody>
      </p:sp>
    </p:spTree>
    <p:extLst>
      <p:ext uri="{BB962C8B-B14F-4D97-AF65-F5344CB8AC3E}">
        <p14:creationId xmlns:p14="http://schemas.microsoft.com/office/powerpoint/2010/main" val="405692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fld id="{A878C8D9-B4DC-4BE6-B436-766917131C51}" type="datetimeFigureOut">
              <a:rPr lang="en-GB"/>
              <a:pPr>
                <a:defRPr/>
              </a:pPr>
              <a:t>11/07/2019</a:t>
            </a:fld>
            <a:endParaRPr lang="en-GB" dirty="0"/>
          </a:p>
        </p:txBody>
      </p:sp>
      <p:sp>
        <p:nvSpPr>
          <p:cNvPr id="9" name="Footer Placeholder 4"/>
          <p:cNvSpPr>
            <a:spLocks noGrp="1"/>
          </p:cNvSpPr>
          <p:nvPr>
            <p:ph type="ftr" sz="quarter" idx="11"/>
          </p:nvPr>
        </p:nvSpPr>
        <p:spPr/>
        <p:txBody>
          <a:bodyPr/>
          <a:lstStyle>
            <a:lvl1pPr>
              <a:defRPr/>
            </a:lvl1pPr>
          </a:lstStyle>
          <a:p>
            <a:pPr>
              <a:defRPr/>
            </a:pPr>
            <a:endParaRPr lang="en-GB" dirty="0"/>
          </a:p>
        </p:txBody>
      </p:sp>
      <p:sp>
        <p:nvSpPr>
          <p:cNvPr id="10" name="Slide Number Placeholder 5"/>
          <p:cNvSpPr>
            <a:spLocks noGrp="1"/>
          </p:cNvSpPr>
          <p:nvPr>
            <p:ph type="sldNum" sz="quarter" idx="12"/>
          </p:nvPr>
        </p:nvSpPr>
        <p:spPr/>
        <p:txBody>
          <a:bodyPr/>
          <a:lstStyle>
            <a:lvl1pPr>
              <a:defRPr/>
            </a:lvl1pPr>
          </a:lstStyle>
          <a:p>
            <a:pPr>
              <a:defRPr/>
            </a:pPr>
            <a:fld id="{847911F8-6F22-4AD9-89DC-646721300978}" type="slidenum">
              <a:rPr lang="en-GB"/>
              <a:pPr>
                <a:defRPr/>
              </a:pPr>
              <a:t>‹#›</a:t>
            </a:fld>
            <a:endParaRPr lang="en-GB" dirty="0"/>
          </a:p>
        </p:txBody>
      </p:sp>
    </p:spTree>
    <p:extLst>
      <p:ext uri="{BB962C8B-B14F-4D97-AF65-F5344CB8AC3E}">
        <p14:creationId xmlns:p14="http://schemas.microsoft.com/office/powerpoint/2010/main" val="1288527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C19D1E1C-9AF9-4D3A-8722-22BD5BC4DD0E}" type="datetimeFigureOut">
              <a:rPr lang="en-GB"/>
              <a:pPr>
                <a:defRPr/>
              </a:pPr>
              <a:t>11/07/2019</a:t>
            </a:fld>
            <a:endParaRPr lang="en-GB" dirty="0"/>
          </a:p>
        </p:txBody>
      </p:sp>
      <p:sp>
        <p:nvSpPr>
          <p:cNvPr id="6" name="Footer Placeholder 4"/>
          <p:cNvSpPr>
            <a:spLocks noGrp="1"/>
          </p:cNvSpPr>
          <p:nvPr>
            <p:ph type="ftr" sz="quarter" idx="16"/>
          </p:nvPr>
        </p:nvSpPr>
        <p:spPr/>
        <p:txBody>
          <a:bodyPr/>
          <a:lstStyle>
            <a:lvl1pPr>
              <a:defRPr/>
            </a:lvl1pPr>
          </a:lstStyle>
          <a:p>
            <a:pPr>
              <a:defRPr/>
            </a:pPr>
            <a:endParaRPr lang="en-GB" dirty="0"/>
          </a:p>
        </p:txBody>
      </p:sp>
      <p:sp>
        <p:nvSpPr>
          <p:cNvPr id="7" name="Slide Number Placeholder 5"/>
          <p:cNvSpPr>
            <a:spLocks noGrp="1"/>
          </p:cNvSpPr>
          <p:nvPr>
            <p:ph type="sldNum" sz="quarter" idx="17"/>
          </p:nvPr>
        </p:nvSpPr>
        <p:spPr/>
        <p:txBody>
          <a:bodyPr/>
          <a:lstStyle>
            <a:lvl1pPr>
              <a:defRPr/>
            </a:lvl1pPr>
          </a:lstStyle>
          <a:p>
            <a:pPr>
              <a:defRPr/>
            </a:pPr>
            <a:fld id="{C7A36471-6A72-49F2-BC9B-29C586D07EBC}" type="slidenum">
              <a:rPr lang="en-GB"/>
              <a:pPr>
                <a:defRPr/>
              </a:pPr>
              <a:t>‹#›</a:t>
            </a:fld>
            <a:endParaRPr lang="en-GB" dirty="0"/>
          </a:p>
        </p:txBody>
      </p:sp>
    </p:spTree>
    <p:extLst>
      <p:ext uri="{BB962C8B-B14F-4D97-AF65-F5344CB8AC3E}">
        <p14:creationId xmlns:p14="http://schemas.microsoft.com/office/powerpoint/2010/main" val="109050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CFA785BD-DD00-4B09-948F-9ACC26CBA0BA}" type="datetimeFigureOut">
              <a:rPr lang="en-GB"/>
              <a:pPr>
                <a:defRPr/>
              </a:pPr>
              <a:t>11/07/2019</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1636BE65-119B-499F-B305-E21B0ACB3CFF}" type="slidenum">
              <a:rPr lang="en-GB"/>
              <a:pPr>
                <a:defRPr/>
              </a:pPr>
              <a:t>‹#›</a:t>
            </a:fld>
            <a:endParaRPr lang="en-GB" dirty="0"/>
          </a:p>
        </p:txBody>
      </p:sp>
    </p:spTree>
    <p:extLst>
      <p:ext uri="{BB962C8B-B14F-4D97-AF65-F5344CB8AC3E}">
        <p14:creationId xmlns:p14="http://schemas.microsoft.com/office/powerpoint/2010/main" val="3073380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2463F31-F9E2-46DE-BAD8-89D498C4164F}" type="datetimeFigureOut">
              <a:rPr lang="en-GB"/>
              <a:pPr>
                <a:defRPr/>
              </a:pPr>
              <a:t>11/07/2019</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7366BFD6-8B63-405E-96C1-4F8ECFC8DB3B}" type="slidenum">
              <a:rPr lang="en-GB"/>
              <a:pPr>
                <a:defRPr/>
              </a:pPr>
              <a:t>‹#›</a:t>
            </a:fld>
            <a:endParaRPr lang="en-GB" dirty="0"/>
          </a:p>
        </p:txBody>
      </p:sp>
    </p:spTree>
    <p:extLst>
      <p:ext uri="{BB962C8B-B14F-4D97-AF65-F5344CB8AC3E}">
        <p14:creationId xmlns:p14="http://schemas.microsoft.com/office/powerpoint/2010/main" val="238345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C8D618-076F-4E7D-9C14-8EEA55C3D606}" type="datetimeFigureOut">
              <a:rPr lang="en-GB"/>
              <a:pPr>
                <a:defRPr/>
              </a:pPr>
              <a:t>11/07/2019</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9C8499E1-ECBA-4FFF-A4D3-2D23E652D49C}" type="slidenum">
              <a:rPr lang="en-GB"/>
              <a:pPr>
                <a:defRPr/>
              </a:pPr>
              <a:t>‹#›</a:t>
            </a:fld>
            <a:endParaRPr lang="en-GB" dirty="0"/>
          </a:p>
        </p:txBody>
      </p:sp>
    </p:spTree>
    <p:extLst>
      <p:ext uri="{BB962C8B-B14F-4D97-AF65-F5344CB8AC3E}">
        <p14:creationId xmlns:p14="http://schemas.microsoft.com/office/powerpoint/2010/main" val="100063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08EEF9B-A90B-4CB0-ABF2-66C80DA3288A}" type="datetimeFigureOut">
              <a:rPr lang="en-GB"/>
              <a:pPr>
                <a:defRPr/>
              </a:pPr>
              <a:t>11/07/2019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521F3A65-CA48-44BA-91BC-ED43EEE19DA5}" type="slidenum">
              <a:rPr lang="en-GB"/>
              <a:pPr>
                <a:defRPr/>
              </a:pPr>
              <a:t>‹#›</a:t>
            </a:fld>
            <a:endParaRPr lang="en-GB" dirty="0"/>
          </a:p>
        </p:txBody>
      </p:sp>
    </p:spTree>
    <p:extLst>
      <p:ext uri="{BB962C8B-B14F-4D97-AF65-F5344CB8AC3E}">
        <p14:creationId xmlns:p14="http://schemas.microsoft.com/office/powerpoint/2010/main" val="1815361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5AC01F2E-9040-44DB-912E-2CD9DE402627}" type="datetimeFigureOut">
              <a:rPr lang="en-GB"/>
              <a:pPr>
                <a:defRPr/>
              </a:pPr>
              <a:t>11/07/2019</a:t>
            </a:fld>
            <a:endParaRPr lang="en-GB" dirty="0"/>
          </a:p>
        </p:txBody>
      </p:sp>
      <p:sp>
        <p:nvSpPr>
          <p:cNvPr id="10" name="Footer Placeholder 5"/>
          <p:cNvSpPr>
            <a:spLocks noGrp="1"/>
          </p:cNvSpPr>
          <p:nvPr>
            <p:ph type="ftr" sz="quarter" idx="11"/>
          </p:nvPr>
        </p:nvSpPr>
        <p:spPr/>
        <p:txBody>
          <a:bodyPr/>
          <a:lstStyle>
            <a:lvl1pPr>
              <a:defRPr/>
            </a:lvl1pPr>
          </a:lstStyle>
          <a:p>
            <a:pPr>
              <a:defRPr/>
            </a:pPr>
            <a:endParaRPr lang="en-GB" dirty="0"/>
          </a:p>
        </p:txBody>
      </p:sp>
      <p:sp>
        <p:nvSpPr>
          <p:cNvPr id="11" name="Slide Number Placeholder 6"/>
          <p:cNvSpPr>
            <a:spLocks noGrp="1"/>
          </p:cNvSpPr>
          <p:nvPr>
            <p:ph type="sldNum" sz="quarter" idx="12"/>
          </p:nvPr>
        </p:nvSpPr>
        <p:spPr/>
        <p:txBody>
          <a:bodyPr/>
          <a:lstStyle>
            <a:lvl1pPr>
              <a:defRPr/>
            </a:lvl1pPr>
          </a:lstStyle>
          <a:p>
            <a:pPr>
              <a:defRPr/>
            </a:pPr>
            <a:fld id="{0F452A02-330B-4B58-B493-3991FB22C292}" type="slidenum">
              <a:rPr lang="en-GB"/>
              <a:pPr>
                <a:defRPr/>
              </a:pPr>
              <a:t>‹#›</a:t>
            </a:fld>
            <a:endParaRPr lang="en-GB" dirty="0"/>
          </a:p>
        </p:txBody>
      </p:sp>
    </p:spTree>
    <p:extLst>
      <p:ext uri="{BB962C8B-B14F-4D97-AF65-F5344CB8AC3E}">
        <p14:creationId xmlns:p14="http://schemas.microsoft.com/office/powerpoint/2010/main" val="1648269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9C08B42F-6F8A-4A93-B7A0-69753E965A8C}" type="datetimeFigureOut">
              <a:rPr lang="en-GB"/>
              <a:pPr>
                <a:defRPr/>
              </a:pPr>
              <a:t>11/07/2019</a:t>
            </a:fld>
            <a:endParaRPr lang="en-GB" dirty="0"/>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cs typeface="+mn-cs"/>
              </a:defRPr>
            </a:lvl1pPr>
          </a:lstStyle>
          <a:p>
            <a:pPr>
              <a:defRPr/>
            </a:pPr>
            <a:fld id="{37548CF2-9CD3-467E-AD16-F8DAF1F1461F}"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4187" r:id="rId1"/>
    <p:sldLayoutId id="2147484179" r:id="rId2"/>
    <p:sldLayoutId id="2147484188" r:id="rId3"/>
    <p:sldLayoutId id="2147484180" r:id="rId4"/>
    <p:sldLayoutId id="2147484181" r:id="rId5"/>
    <p:sldLayoutId id="2147484182" r:id="rId6"/>
    <p:sldLayoutId id="2147484183" r:id="rId7"/>
    <p:sldLayoutId id="2147484184" r:id="rId8"/>
    <p:sldLayoutId id="2147484189" r:id="rId9"/>
    <p:sldLayoutId id="2147484185" r:id="rId10"/>
    <p:sldLayoutId id="2147484186" r:id="rId11"/>
  </p:sldLayoutIdLst>
  <p:txStyles>
    <p:titleStyle>
      <a:lvl1pPr marL="319088" indent="-319088" algn="r" rtl="0" eaLnBrk="0" fontAlgn="base" hangingPunct="0">
        <a:spcBef>
          <a:spcPct val="0"/>
        </a:spcBef>
        <a:spcAft>
          <a:spcPct val="0"/>
        </a:spcAft>
        <a:buClr>
          <a:srgbClr val="78697B"/>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78697B"/>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78697B"/>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78697B"/>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78697B"/>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78697B"/>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78697B"/>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78697B"/>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78697B"/>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78697B"/>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w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www.c4id.org.uk/"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mailto:Alastair.n@c4id.org.u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115616" y="4293096"/>
            <a:ext cx="7129463" cy="2088232"/>
          </a:xfr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ormAutofit fontScale="32500" lnSpcReduction="20000"/>
          </a:bodyPr>
          <a:lstStyle/>
          <a:p>
            <a:pPr algn="ctr" eaLnBrk="1" fontAlgn="auto" hangingPunct="1">
              <a:buClr>
                <a:schemeClr val="accent6">
                  <a:lumMod val="75000"/>
                </a:schemeClr>
              </a:buClr>
              <a:defRPr/>
            </a:pPr>
            <a:endParaRPr lang="en-GB" sz="4800" dirty="0">
              <a:solidFill>
                <a:srgbClr val="FF0000"/>
              </a:solidFill>
            </a:endParaRPr>
          </a:p>
          <a:p>
            <a:pPr algn="ctr" eaLnBrk="1" fontAlgn="auto" hangingPunct="1">
              <a:buClr>
                <a:schemeClr val="accent6">
                  <a:lumMod val="75000"/>
                </a:schemeClr>
              </a:buClr>
              <a:defRPr/>
            </a:pPr>
            <a:r>
              <a:rPr lang="en-GB" sz="10000" dirty="0"/>
              <a:t>Alastair Noble</a:t>
            </a:r>
          </a:p>
          <a:p>
            <a:pPr algn="ctr" eaLnBrk="1" fontAlgn="auto" hangingPunct="1">
              <a:buClr>
                <a:schemeClr val="accent6">
                  <a:lumMod val="75000"/>
                </a:schemeClr>
              </a:buClr>
              <a:defRPr/>
            </a:pPr>
            <a:r>
              <a:rPr lang="en-GB" sz="10000" dirty="0" smtClean="0"/>
              <a:t>Peterborough</a:t>
            </a:r>
            <a:endParaRPr lang="en-GB" sz="10000" dirty="0"/>
          </a:p>
          <a:p>
            <a:pPr algn="ctr" eaLnBrk="1" fontAlgn="auto" hangingPunct="1">
              <a:buClr>
                <a:schemeClr val="accent6">
                  <a:lumMod val="75000"/>
                </a:schemeClr>
              </a:buClr>
              <a:defRPr/>
            </a:pPr>
            <a:r>
              <a:rPr lang="en-GB" sz="10000" dirty="0" smtClean="0"/>
              <a:t>2019</a:t>
            </a:r>
            <a:endParaRPr lang="en-GB" sz="10000" dirty="0"/>
          </a:p>
        </p:txBody>
      </p:sp>
      <p:sp>
        <p:nvSpPr>
          <p:cNvPr id="2" name="Title 1"/>
          <p:cNvSpPr>
            <a:spLocks noGrp="1"/>
          </p:cNvSpPr>
          <p:nvPr>
            <p:ph type="ctrTitle"/>
          </p:nvPr>
        </p:nvSpPr>
        <p:spPr>
          <a:xfrm>
            <a:off x="395536" y="404664"/>
            <a:ext cx="8352928" cy="3528392"/>
          </a:xfr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a:lstStyle/>
          <a:p>
            <a:pPr marL="182880" indent="0" algn="ctr" eaLnBrk="1" fontAlgn="auto" hangingPunct="1">
              <a:spcAft>
                <a:spcPts val="0"/>
              </a:spcAft>
              <a:buClr>
                <a:schemeClr val="accent6">
                  <a:lumMod val="75000"/>
                </a:schemeClr>
              </a:buClr>
              <a:buFont typeface="Georgia" pitchFamily="18" charset="0"/>
              <a:buNone/>
              <a:defRPr/>
            </a:pPr>
            <a:r>
              <a:rPr lang="en-GB" sz="4000" dirty="0">
                <a:solidFill>
                  <a:srgbClr val="FF0000"/>
                </a:solidFill>
              </a:rPr>
              <a:t/>
            </a:r>
            <a:br>
              <a:rPr lang="en-GB" sz="4000" dirty="0">
                <a:solidFill>
                  <a:srgbClr val="FF0000"/>
                </a:solidFill>
              </a:rPr>
            </a:br>
            <a:r>
              <a:rPr lang="en-GB" sz="4400" dirty="0" smtClean="0">
                <a:solidFill>
                  <a:srgbClr val="FF0000"/>
                </a:solidFill>
              </a:rPr>
              <a:t>Darwin or Design?</a:t>
            </a:r>
            <a:br>
              <a:rPr lang="en-GB" sz="4400" dirty="0" smtClean="0">
                <a:solidFill>
                  <a:srgbClr val="FF0000"/>
                </a:solidFill>
              </a:rPr>
            </a:br>
            <a:r>
              <a:rPr lang="en-GB" sz="4000" dirty="0" smtClean="0">
                <a:solidFill>
                  <a:srgbClr val="FF0000"/>
                </a:solidFill>
              </a:rPr>
              <a:t/>
            </a:r>
            <a:br>
              <a:rPr lang="en-GB" sz="4000" dirty="0" smtClean="0">
                <a:solidFill>
                  <a:srgbClr val="FF0000"/>
                </a:solidFill>
              </a:rPr>
            </a:br>
            <a:r>
              <a:rPr lang="en-GB" sz="4000" dirty="0" smtClean="0">
                <a:solidFill>
                  <a:srgbClr val="FF0000"/>
                </a:solidFill>
              </a:rPr>
              <a:t>(A Personal Journey)</a:t>
            </a:r>
            <a:r>
              <a:rPr lang="en-GB" sz="4000" dirty="0">
                <a:solidFill>
                  <a:srgbClr val="FF0000"/>
                </a:solidFill>
              </a:rPr>
              <a:t/>
            </a:r>
            <a:br>
              <a:rPr lang="en-GB" sz="4000" dirty="0">
                <a:solidFill>
                  <a:srgbClr val="FF0000"/>
                </a:solidFill>
              </a:rPr>
            </a:br>
            <a:r>
              <a:rPr lang="en-GB" sz="4000" dirty="0">
                <a:solidFill>
                  <a:srgbClr val="FF0000"/>
                </a:solidFill>
              </a:rPr>
              <a:t/>
            </a:r>
            <a:br>
              <a:rPr lang="en-GB" sz="4000" dirty="0">
                <a:solidFill>
                  <a:srgbClr val="FF0000"/>
                </a:solidFill>
              </a:rPr>
            </a:br>
            <a:endParaRPr lang="en-GB" sz="40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19672" y="5445224"/>
            <a:ext cx="6512511" cy="926976"/>
          </a:xfrm>
        </p:spPr>
        <p:txBody>
          <a:bodyPr/>
          <a:lstStyle/>
          <a:p>
            <a:pPr marL="320040" indent="-320040" eaLnBrk="1" fontAlgn="auto" hangingPunct="1">
              <a:spcAft>
                <a:spcPts val="0"/>
              </a:spcAft>
              <a:buClr>
                <a:schemeClr val="accent6">
                  <a:lumMod val="75000"/>
                </a:schemeClr>
              </a:buClr>
              <a:defRPr/>
            </a:pPr>
            <a:r>
              <a:rPr lang="en-GB" dirty="0"/>
              <a:t>DNA</a:t>
            </a:r>
          </a:p>
        </p:txBody>
      </p:sp>
      <p:sp>
        <p:nvSpPr>
          <p:cNvPr id="18435" name="Content Placeholder 10"/>
          <p:cNvSpPr>
            <a:spLocks noGrp="1"/>
          </p:cNvSpPr>
          <p:nvPr>
            <p:ph sz="quarter" idx="13"/>
          </p:nvPr>
        </p:nvSpPr>
        <p:spPr>
          <a:xfrm>
            <a:off x="395536" y="1030288"/>
            <a:ext cx="4391025" cy="4033838"/>
          </a:xfrm>
          <a:solidFill>
            <a:schemeClr val="bg1"/>
          </a:solidFill>
          <a:ln>
            <a:solidFill>
              <a:srgbClr val="FF0000"/>
            </a:solidFill>
            <a:miter lim="800000"/>
            <a:headEnd/>
            <a:tailEnd/>
          </a:ln>
        </p:spPr>
        <p:txBody>
          <a:bodyPr/>
          <a:lstStyle/>
          <a:p>
            <a:pPr eaLnBrk="1" hangingPunct="1"/>
            <a:r>
              <a:rPr lang="en-GB" altLang="en-US" sz="2400" dirty="0"/>
              <a:t>‘The machine code of the genes is uncannily computer-like’ – Prof Richard Dawkins</a:t>
            </a:r>
          </a:p>
          <a:p>
            <a:pPr eaLnBrk="1" hangingPunct="1"/>
            <a:endParaRPr lang="en-GB" altLang="en-US" sz="2400" dirty="0"/>
          </a:p>
          <a:p>
            <a:pPr eaLnBrk="1" hangingPunct="1"/>
            <a:r>
              <a:rPr lang="en-GB" altLang="en-US" sz="2400" dirty="0"/>
              <a:t>DNA is like a computer programme but far, far more advanced than any software ever created’ – Bill Gates</a:t>
            </a:r>
          </a:p>
        </p:txBody>
      </p:sp>
    </p:spTree>
    <p:extLst>
      <p:ext uri="{BB962C8B-B14F-4D97-AF65-F5344CB8AC3E}">
        <p14:creationId xmlns:p14="http://schemas.microsoft.com/office/powerpoint/2010/main" val="3179072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mSignatureHea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086" y="2852936"/>
            <a:ext cx="4279811" cy="2653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243" name="TextBox 5"/>
          <p:cNvSpPr txBox="1">
            <a:spLocks noChangeArrowheads="1"/>
          </p:cNvSpPr>
          <p:nvPr/>
        </p:nvSpPr>
        <p:spPr bwMode="auto">
          <a:xfrm>
            <a:off x="5436096" y="683241"/>
            <a:ext cx="3168650" cy="1385887"/>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defRPr/>
            </a:pPr>
            <a:r>
              <a:rPr lang="en-GB" altLang="en-US" sz="2800" b="1" dirty="0">
                <a:solidFill>
                  <a:schemeClr val="tx1"/>
                </a:solidFill>
              </a:rPr>
              <a:t>How did the information in DNA arise?</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74192"/>
            <a:ext cx="3322637" cy="4946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715952"/>
            <a:ext cx="346665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484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4372168"/>
            <a:ext cx="4741912" cy="1217072"/>
          </a:xfrm>
        </p:spPr>
        <p:style>
          <a:lnRef idx="2">
            <a:schemeClr val="accent1"/>
          </a:lnRef>
          <a:fillRef idx="1">
            <a:schemeClr val="lt1"/>
          </a:fillRef>
          <a:effectRef idx="0">
            <a:schemeClr val="accent1"/>
          </a:effectRef>
          <a:fontRef idx="minor">
            <a:schemeClr val="dk1"/>
          </a:fontRef>
        </p:style>
        <p:txBody>
          <a:bodyPr/>
          <a:lstStyle/>
          <a:p>
            <a:pPr marL="320040" indent="-320040" eaLnBrk="1" fontAlgn="auto" hangingPunct="1">
              <a:spcAft>
                <a:spcPts val="0"/>
              </a:spcAft>
              <a:buClr>
                <a:schemeClr val="accent6">
                  <a:lumMod val="75000"/>
                </a:schemeClr>
              </a:buClr>
              <a:defRPr/>
            </a:pPr>
            <a:r>
              <a:rPr lang="en-GB" sz="3200" dirty="0"/>
              <a:t>Inference to the best explanation</a:t>
            </a:r>
          </a:p>
        </p:txBody>
      </p:sp>
      <p:sp>
        <p:nvSpPr>
          <p:cNvPr id="3" name="Content Placeholder 2"/>
          <p:cNvSpPr>
            <a:spLocks noGrp="1"/>
          </p:cNvSpPr>
          <p:nvPr>
            <p:ph sz="quarter" idx="13"/>
          </p:nvPr>
        </p:nvSpPr>
        <p:spPr>
          <a:xfrm>
            <a:off x="611560" y="1592449"/>
            <a:ext cx="4464868" cy="1800671"/>
          </a:xfrm>
          <a:solidFill>
            <a:schemeClr val="bg1"/>
          </a:solidFill>
          <a:ln>
            <a:solidFill>
              <a:srgbClr val="C00000"/>
            </a:solidFill>
          </a:ln>
        </p:spPr>
        <p:txBody>
          <a:bodyPr rtlCol="0">
            <a:normAutofit lnSpcReduction="10000"/>
          </a:bodyPr>
          <a:lstStyle/>
          <a:p>
            <a:pPr marL="45720" indent="0" eaLnBrk="1" fontAlgn="auto" hangingPunct="1">
              <a:buClr>
                <a:schemeClr val="accent6">
                  <a:lumMod val="75000"/>
                </a:schemeClr>
              </a:buClr>
              <a:buNone/>
              <a:defRPr/>
            </a:pPr>
            <a:r>
              <a:rPr lang="en-GB" sz="2400" dirty="0">
                <a:solidFill>
                  <a:schemeClr val="tx1">
                    <a:lumMod val="75000"/>
                    <a:lumOff val="25000"/>
                  </a:schemeClr>
                </a:solidFill>
              </a:rPr>
              <a:t>Intelligent mind is </a:t>
            </a:r>
            <a:r>
              <a:rPr lang="en-GB" sz="2400" dirty="0" smtClean="0">
                <a:solidFill>
                  <a:schemeClr val="tx1">
                    <a:lumMod val="75000"/>
                    <a:lumOff val="25000"/>
                  </a:schemeClr>
                </a:solidFill>
              </a:rPr>
              <a:t>the only </a:t>
            </a:r>
            <a:r>
              <a:rPr lang="en-GB" sz="2400" dirty="0">
                <a:solidFill>
                  <a:schemeClr val="tx1">
                    <a:lumMod val="75000"/>
                    <a:lumOff val="25000"/>
                  </a:schemeClr>
                </a:solidFill>
              </a:rPr>
              <a:t>known source of specified, functional information – like </a:t>
            </a:r>
            <a:r>
              <a:rPr lang="en-GB" sz="2400" dirty="0" smtClean="0">
                <a:solidFill>
                  <a:schemeClr val="tx1">
                    <a:lumMod val="75000"/>
                    <a:lumOff val="25000"/>
                  </a:schemeClr>
                </a:solidFill>
              </a:rPr>
              <a:t>newsprint or computer </a:t>
            </a:r>
            <a:r>
              <a:rPr lang="en-GB" sz="2400" dirty="0">
                <a:solidFill>
                  <a:schemeClr val="tx1">
                    <a:lumMod val="75000"/>
                    <a:lumOff val="25000"/>
                  </a:schemeClr>
                </a:solidFill>
              </a:rPr>
              <a:t>software</a:t>
            </a:r>
          </a:p>
        </p:txBody>
      </p:sp>
      <p:pic>
        <p:nvPicPr>
          <p:cNvPr id="25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33375"/>
            <a:ext cx="30972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638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646113" y="1012825"/>
            <a:ext cx="7986712" cy="4625975"/>
            <a:chOff x="17" y="4"/>
            <a:chExt cx="895" cy="519"/>
          </a:xfrm>
        </p:grpSpPr>
        <p:sp>
          <p:nvSpPr>
            <p:cNvPr id="44036" name="AutoShape 2"/>
            <p:cNvSpPr>
              <a:spLocks/>
            </p:cNvSpPr>
            <p:nvPr/>
          </p:nvSpPr>
          <p:spPr bwMode="auto">
            <a:xfrm>
              <a:off x="17" y="30"/>
              <a:ext cx="537" cy="4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ln/>
            <a:extLst/>
          </p:spPr>
          <p:style>
            <a:lnRef idx="2">
              <a:schemeClr val="accent2"/>
            </a:lnRef>
            <a:fillRef idx="1">
              <a:schemeClr val="lt1"/>
            </a:fillRef>
            <a:effectRef idx="0">
              <a:schemeClr val="accent2"/>
            </a:effectRef>
            <a:fontRef idx="minor">
              <a:schemeClr val="dk1"/>
            </a:fontRef>
          </p:style>
          <p:txBody>
            <a:bodyPr lIns="54186" tIns="54186" rIns="54186" bIns="54186"/>
            <a:lstStyle>
              <a:lvl1pPr defTabSz="455613" eaLnBrk="0"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sz="2200">
                  <a:solidFill>
                    <a:srgbClr val="404040"/>
                  </a:solidFill>
                  <a:latin typeface="Trebuchet MS" pitchFamily="34" charset="0"/>
                </a:defRPr>
              </a:lvl1pPr>
              <a:lvl2pPr marL="742950" indent="-285750" defTabSz="455613" eaLnBrk="0"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sz="2000">
                  <a:solidFill>
                    <a:srgbClr val="404040"/>
                  </a:solidFill>
                  <a:latin typeface="Trebuchet MS" pitchFamily="34" charset="0"/>
                </a:defRPr>
              </a:lvl2pPr>
              <a:lvl3pPr marL="1143000" indent="-228600" defTabSz="455613" eaLnBrk="0"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a:solidFill>
                    <a:srgbClr val="404040"/>
                  </a:solidFill>
                  <a:latin typeface="Trebuchet MS" pitchFamily="34" charset="0"/>
                </a:defRPr>
              </a:lvl3pPr>
              <a:lvl4pPr marL="1600200" indent="-228600" defTabSz="455613" eaLnBrk="0"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sz="1600">
                  <a:solidFill>
                    <a:srgbClr val="404040"/>
                  </a:solidFill>
                  <a:latin typeface="Trebuchet MS" pitchFamily="34" charset="0"/>
                </a:defRPr>
              </a:lvl4pPr>
              <a:lvl5pPr marL="2057400" indent="-228600" defTabSz="455613" eaLnBrk="0"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sz="1400">
                  <a:solidFill>
                    <a:srgbClr val="404040"/>
                  </a:solidFill>
                  <a:latin typeface="Trebuchet MS" pitchFamily="34" charset="0"/>
                </a:defRPr>
              </a:lvl5pPr>
              <a:lvl6pPr marL="2514600" indent="-228600" defTabSz="455613" eaLnBrk="0" fontAlgn="base"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sz="1400">
                  <a:solidFill>
                    <a:srgbClr val="404040"/>
                  </a:solidFill>
                  <a:latin typeface="Trebuchet MS" pitchFamily="34" charset="0"/>
                </a:defRPr>
              </a:lvl6pPr>
              <a:lvl7pPr marL="2971800" indent="-228600" defTabSz="455613" eaLnBrk="0" fontAlgn="base"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sz="1400">
                  <a:solidFill>
                    <a:srgbClr val="404040"/>
                  </a:solidFill>
                  <a:latin typeface="Trebuchet MS" pitchFamily="34" charset="0"/>
                </a:defRPr>
              </a:lvl7pPr>
              <a:lvl8pPr marL="3429000" indent="-228600" defTabSz="455613" eaLnBrk="0" fontAlgn="base"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sz="1400">
                  <a:solidFill>
                    <a:srgbClr val="404040"/>
                  </a:solidFill>
                  <a:latin typeface="Trebuchet MS" pitchFamily="34" charset="0"/>
                </a:defRPr>
              </a:lvl8pPr>
              <a:lvl9pPr marL="3886200" indent="-228600" defTabSz="455613" eaLnBrk="0" fontAlgn="base" hangingPunct="0">
                <a:spcBef>
                  <a:spcPct val="20000"/>
                </a:spcBef>
                <a:spcAft>
                  <a:spcPts val="300"/>
                </a:spcAft>
                <a:buClr>
                  <a:srgbClr val="C3260C"/>
                </a:buClr>
                <a:buSzPct val="130000"/>
                <a:buFont typeface="Georgia" pitchFamily="18" charset="0"/>
                <a:buChar char="*"/>
                <a:tabLst>
                  <a:tab pos="347663" algn="l"/>
                  <a:tab pos="704850" algn="l"/>
                  <a:tab pos="1062038" algn="l"/>
                  <a:tab pos="1419225" algn="l"/>
                  <a:tab pos="1776413" algn="l"/>
                  <a:tab pos="2124075" algn="l"/>
                  <a:tab pos="2481263" algn="l"/>
                  <a:tab pos="2838450" algn="l"/>
                  <a:tab pos="3195638" algn="l"/>
                  <a:tab pos="3552825" algn="l"/>
                  <a:tab pos="3910013" algn="l"/>
                  <a:tab pos="4259263" algn="l"/>
                </a:tabLst>
                <a:defRPr sz="1400">
                  <a:solidFill>
                    <a:srgbClr val="404040"/>
                  </a:solidFill>
                  <a:latin typeface="Trebuchet MS" pitchFamily="34" charset="0"/>
                </a:defRPr>
              </a:lvl9pPr>
            </a:lstStyle>
            <a:p>
              <a:pPr eaLnBrk="1" hangingPunct="1">
                <a:spcBef>
                  <a:spcPct val="0"/>
                </a:spcBef>
                <a:spcAft>
                  <a:spcPct val="0"/>
                </a:spcAft>
                <a:buClrTx/>
                <a:buSzTx/>
                <a:buFontTx/>
                <a:buNone/>
              </a:pPr>
              <a:r>
                <a:rPr lang="en-US" altLang="en-US" sz="2700" dirty="0">
                  <a:solidFill>
                    <a:schemeClr val="tx1"/>
                  </a:solidFill>
                  <a:latin typeface="Helvetica" pitchFamily="34" charset="0"/>
                  <a:cs typeface="Helvetica" pitchFamily="34" charset="0"/>
                  <a:sym typeface="Helvetica" pitchFamily="34" charset="0"/>
                </a:rPr>
                <a:t>‘Information is the hallmark of mind. And purely from the evidence of genetics and biology, we can infer the existence of a mind that’s far greater than our own — a conscious, purposeful, rational, intelligent designer who’s amazingly creative. There’s no getting around it.’</a:t>
              </a:r>
              <a:endParaRPr lang="en-US" altLang="en-US" sz="1800" dirty="0">
                <a:solidFill>
                  <a:schemeClr val="tx1"/>
                </a:solidFill>
              </a:endParaRPr>
            </a:p>
          </p:txBody>
        </p:sp>
        <p:grpSp>
          <p:nvGrpSpPr>
            <p:cNvPr id="44037" name="Group 3"/>
            <p:cNvGrpSpPr>
              <a:grpSpLocks/>
            </p:cNvGrpSpPr>
            <p:nvPr/>
          </p:nvGrpSpPr>
          <p:grpSpPr bwMode="auto">
            <a:xfrm>
              <a:off x="590" y="4"/>
              <a:ext cx="322" cy="483"/>
              <a:chOff x="0" y="0"/>
              <a:chExt cx="321" cy="483"/>
            </a:xfrm>
          </p:grpSpPr>
          <p:sp>
            <p:nvSpPr>
              <p:cNvPr id="44038" name="AutoShape 4"/>
              <p:cNvSpPr>
                <a:spLocks/>
              </p:cNvSpPr>
              <p:nvPr/>
            </p:nvSpPr>
            <p:spPr bwMode="auto">
              <a:xfrm>
                <a:off x="0" y="0"/>
                <a:ext cx="321" cy="48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76200" cap="sq"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GB" dirty="0"/>
              </a:p>
            </p:txBody>
          </p:sp>
          <p:pic>
            <p:nvPicPr>
              <p:cNvPr id="44039" name="Picture 5" descr="image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1" cy="483"/>
              </a:xfrm>
              <a:prstGeom prst="rect">
                <a:avLst/>
              </a:prstGeom>
              <a:noFill/>
              <a:ln w="76200" cap="sq">
                <a:solidFill>
                  <a:srgbClr val="292929"/>
                </a:solidFill>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45059" name="AutoShape 6"/>
          <p:cNvSpPr>
            <a:spLocks/>
          </p:cNvSpPr>
          <p:nvPr/>
        </p:nvSpPr>
        <p:spPr bwMode="auto">
          <a:xfrm>
            <a:off x="5918200" y="5637213"/>
            <a:ext cx="2828925" cy="452437"/>
          </a:xfrm>
          <a:custGeom>
            <a:avLst/>
            <a:gdLst>
              <a:gd name="T0" fmla="*/ 374886554 w 21600"/>
              <a:gd name="T1" fmla="*/ 9568718 h 21600"/>
              <a:gd name="T2" fmla="*/ 374886554 w 21600"/>
              <a:gd name="T3" fmla="*/ 9568718 h 21600"/>
              <a:gd name="T4" fmla="*/ 374886554 w 21600"/>
              <a:gd name="T5" fmla="*/ 9568718 h 21600"/>
              <a:gd name="T6" fmla="*/ 374886554 w 21600"/>
              <a:gd name="T7" fmla="*/ 956871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098" tIns="38098" rIns="38098" bIns="38098"/>
          <a:lstStyle/>
          <a:p>
            <a:pPr defTabSz="914145" fontAlgn="auto">
              <a:spcBef>
                <a:spcPts val="0"/>
              </a:spcBef>
              <a:spcAft>
                <a:spcPts val="0"/>
              </a:spcAft>
              <a:buClr>
                <a:srgbClr val="000000"/>
              </a:buClr>
              <a:defRPr/>
            </a:pPr>
            <a:r>
              <a:rPr lang="en-US" sz="2400" dirty="0">
                <a:solidFill>
                  <a:schemeClr val="bg2">
                    <a:lumMod val="25000"/>
                  </a:schemeClr>
                </a:solidFill>
                <a:latin typeface="Helvetica" pitchFamily="34" charset="0"/>
                <a:cs typeface="Helvetica" pitchFamily="34" charset="0"/>
                <a:sym typeface="Helvetica" pitchFamily="34" charset="0"/>
              </a:rPr>
              <a:t>Stephen Meyer PhD</a:t>
            </a:r>
            <a:endParaRPr lang="en-US" dirty="0">
              <a:solidFill>
                <a:schemeClr val="bg2">
                  <a:lumMod val="25000"/>
                </a:schemeClr>
              </a:solidFill>
              <a:latin typeface="+mn-lt"/>
              <a:cs typeface="+mn-cs"/>
            </a:endParaRPr>
          </a:p>
        </p:txBody>
      </p:sp>
    </p:spTree>
    <p:extLst>
      <p:ext uri="{BB962C8B-B14F-4D97-AF65-F5344CB8AC3E}">
        <p14:creationId xmlns:p14="http://schemas.microsoft.com/office/powerpoint/2010/main" val="408924900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242" y="620688"/>
            <a:ext cx="3850734" cy="76944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4400" dirty="0"/>
              <a:t>26</a:t>
            </a:r>
            <a:r>
              <a:rPr lang="en-GB" sz="4400" baseline="30000" dirty="0"/>
              <a:t>th</a:t>
            </a:r>
            <a:r>
              <a:rPr lang="en-GB" sz="4400" dirty="0"/>
              <a:t> June 2000</a:t>
            </a:r>
          </a:p>
        </p:txBody>
      </p:sp>
      <p:sp>
        <p:nvSpPr>
          <p:cNvPr id="3" name="TextBox 2"/>
          <p:cNvSpPr txBox="1"/>
          <p:nvPr/>
        </p:nvSpPr>
        <p:spPr>
          <a:xfrm>
            <a:off x="3995936" y="2924944"/>
            <a:ext cx="468052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3200" dirty="0">
                <a:solidFill>
                  <a:schemeClr val="tx1"/>
                </a:solidFill>
              </a:rPr>
              <a:t>‘Today we are learning the language in which God created life </a:t>
            </a:r>
            <a:r>
              <a:rPr lang="en-GB" sz="3200" dirty="0" smtClean="0">
                <a:solidFill>
                  <a:schemeClr val="tx1"/>
                </a:solidFill>
              </a:rPr>
              <a:t>’ -</a:t>
            </a:r>
            <a:endParaRPr lang="en-GB" sz="3200" dirty="0">
              <a:solidFill>
                <a:schemeClr val="tx1"/>
              </a:solidFill>
            </a:endParaRPr>
          </a:p>
          <a:p>
            <a:pPr algn="ctr"/>
            <a:r>
              <a:rPr lang="en-GB" sz="3200" dirty="0" smtClean="0">
                <a:solidFill>
                  <a:schemeClr val="tx1"/>
                </a:solidFill>
              </a:rPr>
              <a:t>Bill Clinton</a:t>
            </a:r>
          </a:p>
          <a:p>
            <a:pPr algn="ctr"/>
            <a:r>
              <a:rPr lang="en-GB" sz="3200" dirty="0" smtClean="0">
                <a:solidFill>
                  <a:schemeClr val="tx1"/>
                </a:solidFill>
              </a:rPr>
              <a:t>&amp;</a:t>
            </a:r>
          </a:p>
          <a:p>
            <a:pPr algn="ctr"/>
            <a:r>
              <a:rPr lang="en-GB" sz="3200" dirty="0" smtClean="0">
                <a:solidFill>
                  <a:schemeClr val="tx1"/>
                </a:solidFill>
              </a:rPr>
              <a:t>Francis Collins</a:t>
            </a:r>
            <a:endParaRPr lang="en-GB" sz="3200" dirty="0">
              <a:solidFill>
                <a:schemeClr val="tx1"/>
              </a:solidFill>
            </a:endParaRPr>
          </a:p>
        </p:txBody>
      </p:sp>
    </p:spTree>
    <p:extLst>
      <p:ext uri="{BB962C8B-B14F-4D97-AF65-F5344CB8AC3E}">
        <p14:creationId xmlns:p14="http://schemas.microsoft.com/office/powerpoint/2010/main" val="3482008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43100" y="260350"/>
            <a:ext cx="6707188" cy="1873250"/>
          </a:xfrm>
        </p:spPr>
        <p:txBody>
          <a:bodyPr/>
          <a:lstStyle/>
          <a:p>
            <a:pPr marL="320040" indent="-320040" eaLnBrk="1" fontAlgn="auto" hangingPunct="1">
              <a:spcAft>
                <a:spcPts val="0"/>
              </a:spcAft>
              <a:buClr>
                <a:schemeClr val="accent6">
                  <a:lumMod val="75000"/>
                </a:schemeClr>
              </a:buClr>
              <a:defRPr/>
            </a:pPr>
            <a:r>
              <a:rPr lang="en-GB" sz="3600" dirty="0"/>
              <a:t>What is</a:t>
            </a:r>
            <a:br>
              <a:rPr lang="en-GB" sz="3600" dirty="0"/>
            </a:br>
            <a:r>
              <a:rPr lang="en-GB" sz="3600" dirty="0"/>
              <a:t>Intelligent Design?</a:t>
            </a:r>
            <a:r>
              <a:rPr lang="en-GB" dirty="0"/>
              <a:t/>
            </a:r>
            <a:br>
              <a:rPr lang="en-GB" dirty="0"/>
            </a:br>
            <a:r>
              <a:rPr lang="en-GB" dirty="0"/>
              <a:t/>
            </a:r>
            <a:br>
              <a:rPr lang="en-GB" dirty="0"/>
            </a:br>
            <a:r>
              <a:rPr lang="en-GB" dirty="0"/>
              <a:t/>
            </a:r>
            <a:br>
              <a:rPr lang="en-GB" dirty="0"/>
            </a:br>
            <a:r>
              <a:rPr lang="en-GB" dirty="0"/>
              <a:t/>
            </a:r>
            <a:br>
              <a:rPr lang="en-GB" dirty="0"/>
            </a:br>
            <a:endParaRPr lang="en-GB" sz="3200"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4584700"/>
            <a:ext cx="4700587"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Box 1"/>
          <p:cNvSpPr txBox="1">
            <a:spLocks noChangeArrowheads="1"/>
          </p:cNvSpPr>
          <p:nvPr/>
        </p:nvSpPr>
        <p:spPr bwMode="auto">
          <a:xfrm flipH="1">
            <a:off x="395288" y="2276475"/>
            <a:ext cx="8255000" cy="1816100"/>
          </a:xfrm>
          <a:prstGeom prst="rect">
            <a:avLst/>
          </a:prstGeom>
          <a:ln/>
          <a:extLst/>
        </p:spPr>
        <p:style>
          <a:lnRef idx="2">
            <a:schemeClr val="accent4"/>
          </a:lnRef>
          <a:fillRef idx="1">
            <a:schemeClr val="lt1"/>
          </a:fillRef>
          <a:effectRef idx="0">
            <a:schemeClr val="accent4"/>
          </a:effectRef>
          <a:fontRef idx="minor">
            <a:schemeClr val="dk1"/>
          </a:fontRef>
        </p:style>
        <p:txBody>
          <a:bodyPr>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algn="just" eaLnBrk="1" hangingPunct="1">
              <a:spcBef>
                <a:spcPct val="0"/>
              </a:spcBef>
              <a:spcAft>
                <a:spcPct val="0"/>
              </a:spcAft>
              <a:buClrTx/>
              <a:buSzTx/>
              <a:buFontTx/>
              <a:buNone/>
            </a:pPr>
            <a:r>
              <a:rPr lang="en-GB" altLang="en-US" sz="2800" dirty="0">
                <a:solidFill>
                  <a:schemeClr val="tx1"/>
                </a:solidFill>
              </a:rPr>
              <a:t>‘Intelligent Design holds that certain features of the universe and of living things are best explained by an intelligent cause, not an undirected process such as natural selection’</a:t>
            </a:r>
          </a:p>
        </p:txBody>
      </p:sp>
    </p:spTree>
    <p:extLst>
      <p:ext uri="{BB962C8B-B14F-4D97-AF65-F5344CB8AC3E}">
        <p14:creationId xmlns:p14="http://schemas.microsoft.com/office/powerpoint/2010/main" val="3822653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11560" y="610129"/>
            <a:ext cx="3456384" cy="5288934"/>
          </a:xfrm>
        </p:spPr>
      </p:pic>
      <p:sp>
        <p:nvSpPr>
          <p:cNvPr id="5" name="TextBox 4"/>
          <p:cNvSpPr txBox="1"/>
          <p:nvPr/>
        </p:nvSpPr>
        <p:spPr>
          <a:xfrm>
            <a:off x="4716015" y="1484784"/>
            <a:ext cx="3456383"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dirty="0" smtClean="0"/>
              <a:t>‘On the face of it, the universe does look as if it has been designed by an intelligent creator expressly for the purpose of spawning sentient beings.’</a:t>
            </a:r>
          </a:p>
          <a:p>
            <a:pPr algn="r"/>
            <a:r>
              <a:rPr lang="en-GB" sz="2000" dirty="0" smtClean="0"/>
              <a:t>p3</a:t>
            </a:r>
            <a:endParaRPr lang="en-GB" sz="2000" dirty="0"/>
          </a:p>
          <a:p>
            <a:r>
              <a:rPr lang="en-GB" sz="2000" dirty="0" smtClean="0"/>
              <a:t>‘..I concede that the universe at least </a:t>
            </a:r>
            <a:r>
              <a:rPr lang="en-GB" sz="2000" i="1" dirty="0" smtClean="0"/>
              <a:t>appears</a:t>
            </a:r>
            <a:r>
              <a:rPr lang="en-GB" sz="2000" dirty="0" smtClean="0"/>
              <a:t> to be designed with a high level of ingenuity.’</a:t>
            </a:r>
          </a:p>
          <a:p>
            <a:pPr algn="r"/>
            <a:r>
              <a:rPr lang="en-GB" sz="2000" dirty="0" smtClean="0"/>
              <a:t>p302</a:t>
            </a:r>
            <a:endParaRPr lang="en-GB" sz="2000" dirty="0"/>
          </a:p>
        </p:txBody>
      </p:sp>
    </p:spTree>
    <p:extLst>
      <p:ext uri="{BB962C8B-B14F-4D97-AF65-F5344CB8AC3E}">
        <p14:creationId xmlns:p14="http://schemas.microsoft.com/office/powerpoint/2010/main" val="2932682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5536" y="1340768"/>
            <a:ext cx="5256584" cy="452431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GB" sz="2400" dirty="0"/>
              <a:t>… from cosmology to biology, it is becoming increasingly clear that science’s failure to explain matters at the most fundamental level is at least in part due to </a:t>
            </a:r>
            <a:r>
              <a:rPr lang="en-GB" sz="2400" dirty="0">
                <a:solidFill>
                  <a:srgbClr val="FF0000"/>
                </a:solidFill>
              </a:rPr>
              <a:t>an institutional prohibition on intelligent design </a:t>
            </a:r>
            <a:r>
              <a:rPr lang="en-GB" sz="2400" dirty="0"/>
              <a:t>as one of the explanatory options. </a:t>
            </a:r>
            <a:r>
              <a:rPr lang="en-GB" sz="2400" dirty="0" smtClean="0"/>
              <a:t> </a:t>
            </a:r>
          </a:p>
          <a:p>
            <a:endParaRPr lang="en-GB" sz="2400" dirty="0"/>
          </a:p>
          <a:p>
            <a:pPr algn="r"/>
            <a:r>
              <a:rPr lang="en-GB" dirty="0" smtClean="0"/>
              <a:t>Prof </a:t>
            </a:r>
            <a:r>
              <a:rPr lang="en-GB" dirty="0"/>
              <a:t>Steve </a:t>
            </a:r>
            <a:r>
              <a:rPr lang="en-GB" dirty="0" smtClean="0"/>
              <a:t>Fuller </a:t>
            </a:r>
          </a:p>
          <a:p>
            <a:pPr algn="r"/>
            <a:r>
              <a:rPr lang="en-GB" dirty="0" smtClean="0"/>
              <a:t>Auguste </a:t>
            </a:r>
            <a:r>
              <a:rPr lang="en-GB" dirty="0"/>
              <a:t>Comte Chair in Social </a:t>
            </a:r>
            <a:r>
              <a:rPr lang="en-GB" dirty="0" smtClean="0"/>
              <a:t>Epistemology </a:t>
            </a:r>
            <a:r>
              <a:rPr lang="en-GB" dirty="0"/>
              <a:t>Department of Sociology, University of Warwick, </a:t>
            </a:r>
            <a:endParaRPr lang="en-GB" dirty="0" smtClean="0"/>
          </a:p>
          <a:p>
            <a:pPr algn="r"/>
            <a:r>
              <a:rPr lang="en-GB" dirty="0" smtClean="0"/>
              <a:t>in </a:t>
            </a:r>
            <a:r>
              <a:rPr lang="en-GB" dirty="0"/>
              <a:t>Theistic Evolution, Crossway 2018, p28</a:t>
            </a:r>
          </a:p>
          <a:p>
            <a:endParaRPr lang="en-GB"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204865"/>
            <a:ext cx="2571245"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6353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32040" y="476672"/>
            <a:ext cx="3709955" cy="568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755576" y="476672"/>
            <a:ext cx="3388660" cy="5760640"/>
          </a:xfrm>
        </p:spPr>
        <p:style>
          <a:lnRef idx="2">
            <a:schemeClr val="accent1"/>
          </a:lnRef>
          <a:fillRef idx="1">
            <a:schemeClr val="lt1"/>
          </a:fillRef>
          <a:effectRef idx="0">
            <a:schemeClr val="accent1"/>
          </a:effectRef>
          <a:fontRef idx="minor">
            <a:schemeClr val="dk1"/>
          </a:fontRef>
        </p:style>
        <p:txBody>
          <a:bodyPr/>
          <a:lstStyle/>
          <a:p>
            <a:endParaRPr lang="en-GB" sz="2000" dirty="0" smtClean="0"/>
          </a:p>
          <a:p>
            <a:r>
              <a:rPr lang="en-GB" sz="2000" dirty="0" smtClean="0"/>
              <a:t>I am a scientist and I think like one.  That is one of the main reasons why I am not an atheist</a:t>
            </a:r>
          </a:p>
          <a:p>
            <a:pPr algn="r"/>
            <a:r>
              <a:rPr lang="en-GB" sz="2000" dirty="0" smtClean="0"/>
              <a:t>Donald Bruce PhD</a:t>
            </a:r>
          </a:p>
          <a:p>
            <a:endParaRPr lang="en-GB" sz="2000" dirty="0" smtClean="0"/>
          </a:p>
          <a:p>
            <a:endParaRPr lang="en-GB" sz="2000" dirty="0"/>
          </a:p>
          <a:p>
            <a:r>
              <a:rPr lang="en-GB" sz="2000" dirty="0" smtClean="0"/>
              <a:t>..I am not an atheist ..(</a:t>
            </a:r>
            <a:r>
              <a:rPr lang="en-GB" sz="2000" i="1" dirty="0" smtClean="0"/>
              <a:t>because my </a:t>
            </a:r>
            <a:r>
              <a:rPr lang="en-GB" sz="2000" dirty="0" smtClean="0"/>
              <a:t>) .. firm belief (</a:t>
            </a:r>
            <a:r>
              <a:rPr lang="en-GB" sz="2000" i="1" dirty="0" smtClean="0"/>
              <a:t>is</a:t>
            </a:r>
            <a:r>
              <a:rPr lang="en-GB" sz="2000" dirty="0" smtClean="0"/>
              <a:t>) that the natural world points very clearly to the existence of an all-powerful and all-wise Creator </a:t>
            </a:r>
          </a:p>
          <a:p>
            <a:pPr algn="r"/>
            <a:r>
              <a:rPr lang="en-GB" sz="2000" dirty="0" smtClean="0"/>
              <a:t>Alistair Donald PhD</a:t>
            </a:r>
            <a:endParaRPr lang="en-GB" sz="2000" dirty="0"/>
          </a:p>
        </p:txBody>
      </p:sp>
    </p:spTree>
    <p:extLst>
      <p:ext uri="{BB962C8B-B14F-4D97-AF65-F5344CB8AC3E}">
        <p14:creationId xmlns:p14="http://schemas.microsoft.com/office/powerpoint/2010/main" val="3672542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2" name="Picture 4" descr="WA Times- Flew Piece for Power Point"/>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43" y="3212976"/>
            <a:ext cx="2664296" cy="324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3995936" y="738120"/>
            <a:ext cx="4608512" cy="529375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000" dirty="0">
                <a:solidFill>
                  <a:srgbClr val="FF0000"/>
                </a:solidFill>
              </a:rPr>
              <a:t>The God Delusion </a:t>
            </a:r>
            <a:r>
              <a:rPr lang="en-GB" sz="2000" dirty="0"/>
              <a:t>by the atheist writer Richard Dawkins, is remarkable in the first place for having achieved some sort of record by selling over a million copies. But what is much more remarkable than that economic achievement is that </a:t>
            </a:r>
            <a:r>
              <a:rPr lang="en-GB" sz="2000" dirty="0">
                <a:solidFill>
                  <a:srgbClr val="FF0000"/>
                </a:solidFill>
              </a:rPr>
              <a:t>the contents – or rather lack of contents – of this book show Dawkins himself to have become what he and his fellow secularists typically believe to be an impossibility: namely, a secularist bigot.</a:t>
            </a:r>
            <a:r>
              <a:rPr lang="en-GB" sz="2000" dirty="0"/>
              <a:t> (Helpfully, my copy of The Oxford Dictionary defines a bigot as ‘an obstinate or intolerant adherent of a point of view’).</a:t>
            </a:r>
          </a:p>
          <a:p>
            <a:pPr algn="r"/>
            <a:r>
              <a:rPr lang="en-US" altLang="en-US" dirty="0">
                <a:solidFill>
                  <a:schemeClr val="tx1"/>
                </a:solidFill>
              </a:rPr>
              <a:t>Antony </a:t>
            </a:r>
            <a:r>
              <a:rPr lang="en-US" altLang="en-US" dirty="0" smtClean="0">
                <a:solidFill>
                  <a:schemeClr val="tx1"/>
                </a:solidFill>
              </a:rPr>
              <a:t>Flew</a:t>
            </a:r>
            <a:endParaRPr lang="en-US" altLang="en-US" dirty="0">
              <a:solidFill>
                <a:schemeClr val="tx1"/>
              </a:solidFill>
            </a:endParaRPr>
          </a:p>
        </p:txBody>
      </p:sp>
    </p:spTree>
    <p:extLst>
      <p:ext uri="{BB962C8B-B14F-4D97-AF65-F5344CB8AC3E}">
        <p14:creationId xmlns:p14="http://schemas.microsoft.com/office/powerpoint/2010/main" val="975607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Nobel,AlastairShetland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682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lewbook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64704"/>
            <a:ext cx="3528392" cy="5330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1747" name="Text Box 3"/>
          <p:cNvSpPr txBox="1">
            <a:spLocks noChangeArrowheads="1"/>
          </p:cNvSpPr>
          <p:nvPr/>
        </p:nvSpPr>
        <p:spPr bwMode="auto">
          <a:xfrm>
            <a:off x="4499992" y="983206"/>
            <a:ext cx="4392488" cy="4893647"/>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180975" indent="-180975">
              <a:tabLst>
                <a:tab pos="269875" algn="l"/>
              </a:tabLst>
              <a:defRPr>
                <a:solidFill>
                  <a:schemeClr val="tx1"/>
                </a:solidFill>
                <a:latin typeface="Tahoma" pitchFamily="34" charset="0"/>
              </a:defRPr>
            </a:lvl1pPr>
            <a:lvl2pPr marL="742950" indent="-285750">
              <a:tabLst>
                <a:tab pos="269875" algn="l"/>
              </a:tabLst>
              <a:defRPr>
                <a:solidFill>
                  <a:schemeClr val="tx1"/>
                </a:solidFill>
                <a:latin typeface="Tahoma" pitchFamily="34" charset="0"/>
              </a:defRPr>
            </a:lvl2pPr>
            <a:lvl3pPr marL="1143000" indent="-228600">
              <a:tabLst>
                <a:tab pos="269875" algn="l"/>
              </a:tabLst>
              <a:defRPr>
                <a:solidFill>
                  <a:schemeClr val="tx1"/>
                </a:solidFill>
                <a:latin typeface="Tahoma" pitchFamily="34" charset="0"/>
              </a:defRPr>
            </a:lvl3pPr>
            <a:lvl4pPr marL="1600200" indent="-228600">
              <a:tabLst>
                <a:tab pos="269875" algn="l"/>
              </a:tabLst>
              <a:defRPr>
                <a:solidFill>
                  <a:schemeClr val="tx1"/>
                </a:solidFill>
                <a:latin typeface="Tahoma" pitchFamily="34" charset="0"/>
              </a:defRPr>
            </a:lvl4pPr>
            <a:lvl5pPr marL="2057400" indent="-228600">
              <a:tabLst>
                <a:tab pos="269875" algn="l"/>
              </a:tabLst>
              <a:defRPr>
                <a:solidFill>
                  <a:schemeClr val="tx1"/>
                </a:solidFill>
                <a:latin typeface="Tahoma" pitchFamily="34" charset="0"/>
              </a:defRPr>
            </a:lvl5pPr>
            <a:lvl6pPr marL="2514600" indent="-228600" eaLnBrk="0" fontAlgn="base" hangingPunct="0">
              <a:spcBef>
                <a:spcPct val="0"/>
              </a:spcBef>
              <a:spcAft>
                <a:spcPct val="0"/>
              </a:spcAft>
              <a:tabLst>
                <a:tab pos="269875" algn="l"/>
              </a:tabLst>
              <a:defRPr>
                <a:solidFill>
                  <a:schemeClr val="tx1"/>
                </a:solidFill>
                <a:latin typeface="Tahoma" pitchFamily="34" charset="0"/>
              </a:defRPr>
            </a:lvl6pPr>
            <a:lvl7pPr marL="2971800" indent="-228600" eaLnBrk="0" fontAlgn="base" hangingPunct="0">
              <a:spcBef>
                <a:spcPct val="0"/>
              </a:spcBef>
              <a:spcAft>
                <a:spcPct val="0"/>
              </a:spcAft>
              <a:tabLst>
                <a:tab pos="269875" algn="l"/>
              </a:tabLst>
              <a:defRPr>
                <a:solidFill>
                  <a:schemeClr val="tx1"/>
                </a:solidFill>
                <a:latin typeface="Tahoma" pitchFamily="34" charset="0"/>
              </a:defRPr>
            </a:lvl7pPr>
            <a:lvl8pPr marL="3429000" indent="-228600" eaLnBrk="0" fontAlgn="base" hangingPunct="0">
              <a:spcBef>
                <a:spcPct val="0"/>
              </a:spcBef>
              <a:spcAft>
                <a:spcPct val="0"/>
              </a:spcAft>
              <a:tabLst>
                <a:tab pos="269875" algn="l"/>
              </a:tabLst>
              <a:defRPr>
                <a:solidFill>
                  <a:schemeClr val="tx1"/>
                </a:solidFill>
                <a:latin typeface="Tahoma" pitchFamily="34" charset="0"/>
              </a:defRPr>
            </a:lvl8pPr>
            <a:lvl9pPr marL="3886200" indent="-228600" eaLnBrk="0" fontAlgn="base" hangingPunct="0">
              <a:spcBef>
                <a:spcPct val="0"/>
              </a:spcBef>
              <a:spcAft>
                <a:spcPct val="0"/>
              </a:spcAft>
              <a:tabLst>
                <a:tab pos="269875" algn="l"/>
              </a:tabLst>
              <a:defRPr>
                <a:solidFill>
                  <a:schemeClr val="tx1"/>
                </a:solidFill>
                <a:latin typeface="Tahoma" pitchFamily="34" charset="0"/>
              </a:defRPr>
            </a:lvl9pPr>
          </a:lstStyle>
          <a:p>
            <a:r>
              <a:rPr lang="en-GB" sz="2800" dirty="0" smtClean="0">
                <a:solidFill>
                  <a:schemeClr val="bg2">
                    <a:lumMod val="50000"/>
                  </a:schemeClr>
                </a:solidFill>
              </a:rPr>
              <a:t>	Three </a:t>
            </a:r>
            <a:endParaRPr lang="en-GB" sz="2800" dirty="0">
              <a:solidFill>
                <a:schemeClr val="bg2">
                  <a:lumMod val="50000"/>
                </a:schemeClr>
              </a:solidFill>
            </a:endParaRPr>
          </a:p>
          <a:p>
            <a:r>
              <a:rPr lang="en-GB" sz="2800" dirty="0" smtClean="0">
                <a:solidFill>
                  <a:schemeClr val="bg2">
                    <a:lumMod val="50000"/>
                  </a:schemeClr>
                </a:solidFill>
              </a:rPr>
              <a:t>	mind-changing considerations</a:t>
            </a:r>
            <a:endParaRPr lang="en-GB" sz="2800" dirty="0">
              <a:solidFill>
                <a:schemeClr val="bg2">
                  <a:lumMod val="50000"/>
                </a:schemeClr>
              </a:solidFill>
            </a:endParaRPr>
          </a:p>
          <a:p>
            <a:endParaRPr lang="en-GB" sz="2800" dirty="0">
              <a:solidFill>
                <a:schemeClr val="bg2">
                  <a:lumMod val="50000"/>
                </a:schemeClr>
              </a:solidFill>
            </a:endParaRPr>
          </a:p>
          <a:p>
            <a:pPr lvl="1">
              <a:buFontTx/>
              <a:buChar char="•"/>
            </a:pPr>
            <a:r>
              <a:rPr lang="en-GB" sz="2800" dirty="0">
                <a:solidFill>
                  <a:schemeClr val="bg2">
                    <a:lumMod val="50000"/>
                  </a:schemeClr>
                </a:solidFill>
              </a:rPr>
              <a:t>nature </a:t>
            </a:r>
            <a:r>
              <a:rPr lang="en-GB" sz="2800" dirty="0" smtClean="0">
                <a:solidFill>
                  <a:schemeClr val="bg2">
                    <a:lumMod val="50000"/>
                  </a:schemeClr>
                </a:solidFill>
              </a:rPr>
              <a:t>exists</a:t>
            </a:r>
          </a:p>
          <a:p>
            <a:pPr lvl="1">
              <a:buFontTx/>
              <a:buChar char="•"/>
            </a:pPr>
            <a:endParaRPr lang="en-GB" sz="2800" dirty="0">
              <a:solidFill>
                <a:schemeClr val="bg2">
                  <a:lumMod val="50000"/>
                </a:schemeClr>
              </a:solidFill>
            </a:endParaRPr>
          </a:p>
          <a:p>
            <a:pPr lvl="1">
              <a:buFontTx/>
              <a:buChar char="•"/>
            </a:pPr>
            <a:r>
              <a:rPr lang="en-GB" sz="2800" dirty="0">
                <a:solidFill>
                  <a:schemeClr val="bg2">
                    <a:lumMod val="50000"/>
                  </a:schemeClr>
                </a:solidFill>
              </a:rPr>
              <a:t>nature obeys </a:t>
            </a:r>
            <a:r>
              <a:rPr lang="en-GB" sz="2800" dirty="0" smtClean="0">
                <a:solidFill>
                  <a:schemeClr val="bg2">
                    <a:lumMod val="50000"/>
                  </a:schemeClr>
                </a:solidFill>
              </a:rPr>
              <a:t>laws</a:t>
            </a:r>
          </a:p>
          <a:p>
            <a:pPr lvl="1">
              <a:buFontTx/>
              <a:buChar char="•"/>
            </a:pPr>
            <a:endParaRPr lang="en-GB" sz="2800" dirty="0">
              <a:solidFill>
                <a:schemeClr val="bg2">
                  <a:lumMod val="50000"/>
                </a:schemeClr>
              </a:solidFill>
            </a:endParaRPr>
          </a:p>
          <a:p>
            <a:pPr lvl="1">
              <a:buFontTx/>
              <a:buChar char="•"/>
            </a:pPr>
            <a:r>
              <a:rPr lang="en-GB" sz="2800" dirty="0">
                <a:solidFill>
                  <a:schemeClr val="bg2">
                    <a:lumMod val="50000"/>
                  </a:schemeClr>
                </a:solidFill>
              </a:rPr>
              <a:t>life is intelligently organised</a:t>
            </a:r>
          </a:p>
          <a:p>
            <a:pPr>
              <a:buFontTx/>
              <a:buChar char="•"/>
            </a:pPr>
            <a:endParaRPr lang="en-GB" sz="3200" dirty="0">
              <a:solidFill>
                <a:schemeClr val="bg2">
                  <a:lumMod val="50000"/>
                </a:schemeClr>
              </a:solidFill>
            </a:endParaRPr>
          </a:p>
        </p:txBody>
      </p:sp>
    </p:spTree>
    <p:extLst>
      <p:ext uri="{BB962C8B-B14F-4D97-AF65-F5344CB8AC3E}">
        <p14:creationId xmlns:p14="http://schemas.microsoft.com/office/powerpoint/2010/main" val="2032348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blindwatch04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61181"/>
            <a:ext cx="3673475" cy="5832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4841795" y="1020797"/>
            <a:ext cx="3456384" cy="800219"/>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50000"/>
              </a:spcBef>
            </a:pPr>
            <a:r>
              <a:rPr lang="en-GB" altLang="en-US" dirty="0">
                <a:solidFill>
                  <a:srgbClr val="FF0000"/>
                </a:solidFill>
              </a:rPr>
              <a:t>‘Darwinism makes atheism </a:t>
            </a:r>
            <a:r>
              <a:rPr lang="en-GB" altLang="en-US" dirty="0" smtClean="0">
                <a:solidFill>
                  <a:srgbClr val="FF0000"/>
                </a:solidFill>
              </a:rPr>
              <a:t>intellectually satisfying</a:t>
            </a:r>
            <a:r>
              <a:rPr lang="en-GB" altLang="en-US" sz="2800" dirty="0">
                <a:solidFill>
                  <a:srgbClr val="FF0000"/>
                </a:solidFill>
              </a:rPr>
              <a:t>’</a:t>
            </a:r>
          </a:p>
        </p:txBody>
      </p:sp>
      <p:sp>
        <p:nvSpPr>
          <p:cNvPr id="2" name="TextBox 1"/>
          <p:cNvSpPr txBox="1"/>
          <p:nvPr/>
        </p:nvSpPr>
        <p:spPr>
          <a:xfrm>
            <a:off x="4841795" y="2323338"/>
            <a:ext cx="3456384" cy="397031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n-GB" altLang="en-US" dirty="0" smtClean="0"/>
          </a:p>
          <a:p>
            <a:r>
              <a:rPr lang="en-GB" altLang="en-US" dirty="0" smtClean="0"/>
              <a:t>More </a:t>
            </a:r>
            <a:r>
              <a:rPr lang="en-GB" altLang="en-US" dirty="0"/>
              <a:t>I want to persuade the reader, not just that the Darwinian </a:t>
            </a:r>
            <a:r>
              <a:rPr lang="en-GB" altLang="en-US" dirty="0">
                <a:solidFill>
                  <a:schemeClr val="tx2"/>
                </a:solidFill>
              </a:rPr>
              <a:t>world-view</a:t>
            </a:r>
            <a:r>
              <a:rPr lang="en-GB" altLang="en-US" dirty="0"/>
              <a:t> </a:t>
            </a:r>
            <a:r>
              <a:rPr lang="en-GB" altLang="en-US" i="1" u="sng" dirty="0"/>
              <a:t>happens</a:t>
            </a:r>
            <a:r>
              <a:rPr lang="en-GB" altLang="en-US" dirty="0"/>
              <a:t> to be true, but that it is the only known theory that </a:t>
            </a:r>
            <a:r>
              <a:rPr lang="en-GB" altLang="en-US" i="1" u="sng" dirty="0"/>
              <a:t>could</a:t>
            </a:r>
            <a:r>
              <a:rPr lang="en-GB" altLang="en-US" dirty="0"/>
              <a:t>, in principle, solve the mystery of our existence.  That makes it a doubly satisfying theory.  A good case can be made that Darwinism is true, not just on this planet but all over the universe wherever life is found.</a:t>
            </a:r>
          </a:p>
          <a:p>
            <a:endParaRPr lang="en-GB" dirty="0"/>
          </a:p>
        </p:txBody>
      </p:sp>
    </p:spTree>
    <p:extLst>
      <p:ext uri="{BB962C8B-B14F-4D97-AF65-F5344CB8AC3E}">
        <p14:creationId xmlns:p14="http://schemas.microsoft.com/office/powerpoint/2010/main" val="2584648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10" y="925100"/>
            <a:ext cx="309520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772816"/>
            <a:ext cx="4926013"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807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563888" y="1275990"/>
            <a:ext cx="4968552" cy="3672408"/>
          </a:xfrm>
          <a:prstGeom prst="rect">
            <a:avLst/>
          </a:prstGeo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45720" indent="0">
              <a:buNone/>
            </a:pPr>
            <a:r>
              <a:rPr lang="en-GB" dirty="0"/>
              <a:t>‘We are all accidents</a:t>
            </a:r>
            <a:r>
              <a:rPr lang="en-GB" dirty="0" smtClean="0"/>
              <a:t>’</a:t>
            </a:r>
          </a:p>
          <a:p>
            <a:pPr marL="45720" indent="0">
              <a:buNone/>
            </a:pPr>
            <a:endParaRPr lang="en-GB" dirty="0"/>
          </a:p>
          <a:p>
            <a:pPr marL="45720" indent="0">
              <a:buNone/>
            </a:pPr>
            <a:r>
              <a:rPr lang="en-GB" dirty="0" smtClean="0"/>
              <a:t>‘There is no reason to suppose that science cannot deal with every aspect of existence’</a:t>
            </a:r>
            <a:endParaRPr lang="en-GB" dirty="0"/>
          </a:p>
          <a:p>
            <a:pPr marL="45720" indent="0" algn="r">
              <a:lnSpc>
                <a:spcPct val="110000"/>
              </a:lnSpc>
              <a:buNone/>
            </a:pPr>
            <a:r>
              <a:rPr lang="en-GB" sz="2000" i="1" dirty="0" smtClean="0"/>
              <a:t>Peter Atkins, Prof of Chemistry, Oxford</a:t>
            </a:r>
          </a:p>
          <a:p>
            <a:pPr marL="45720" indent="0" algn="r">
              <a:buNone/>
            </a:pPr>
            <a:endParaRPr lang="en-GB" sz="2000" dirty="0"/>
          </a:p>
          <a:p>
            <a:pPr marL="45720" indent="0">
              <a:buNone/>
            </a:pPr>
            <a:r>
              <a:rPr lang="en-GB" sz="2000" dirty="0" smtClean="0"/>
              <a:t>‘That, in a nutshell, is the essence of scientism’</a:t>
            </a:r>
          </a:p>
          <a:p>
            <a:pPr marL="45720" indent="0" algn="r">
              <a:buNone/>
            </a:pPr>
            <a:r>
              <a:rPr lang="en-GB" sz="2000" i="1" dirty="0" smtClean="0"/>
              <a:t>John </a:t>
            </a:r>
            <a:r>
              <a:rPr lang="en-GB" sz="2000" i="1" dirty="0"/>
              <a:t>L</a:t>
            </a:r>
            <a:r>
              <a:rPr lang="en-GB" sz="2000" i="1" dirty="0" smtClean="0"/>
              <a:t>ennox, Prof of Mathematics, Oxford</a:t>
            </a:r>
            <a:endParaRPr lang="en-GB" sz="2000" i="1" dirty="0"/>
          </a:p>
        </p:txBody>
      </p:sp>
    </p:spTree>
    <p:extLst>
      <p:ext uri="{BB962C8B-B14F-4D97-AF65-F5344CB8AC3E}">
        <p14:creationId xmlns:p14="http://schemas.microsoft.com/office/powerpoint/2010/main" val="1519946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55576" y="1412776"/>
            <a:ext cx="7633519" cy="3744416"/>
          </a:xfr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ormAutofit lnSpcReduction="10000"/>
          </a:bodyPr>
          <a:lstStyle/>
          <a:p>
            <a:pPr algn="ctr" eaLnBrk="1" fontAlgn="auto" hangingPunct="1">
              <a:buClr>
                <a:schemeClr val="accent6">
                  <a:lumMod val="75000"/>
                </a:schemeClr>
              </a:buClr>
              <a:defRPr/>
            </a:pPr>
            <a:endParaRPr lang="en-GB" sz="2800" dirty="0" smtClean="0">
              <a:solidFill>
                <a:srgbClr val="FF0000"/>
              </a:solidFill>
            </a:endParaRPr>
          </a:p>
          <a:p>
            <a:pPr algn="ctr" eaLnBrk="1" fontAlgn="auto" hangingPunct="1">
              <a:buClr>
                <a:schemeClr val="accent6">
                  <a:lumMod val="75000"/>
                </a:schemeClr>
              </a:buClr>
              <a:defRPr/>
            </a:pPr>
            <a:r>
              <a:rPr lang="en-GB" sz="9600" dirty="0" smtClean="0">
                <a:solidFill>
                  <a:srgbClr val="FF0000"/>
                </a:solidFill>
              </a:rPr>
              <a:t>2</a:t>
            </a:r>
            <a:r>
              <a:rPr lang="en-GB" sz="4800" dirty="0" smtClean="0">
                <a:solidFill>
                  <a:srgbClr val="FF0000"/>
                </a:solidFill>
              </a:rPr>
              <a:t>	There’s something wrong in the Domain of Darwin</a:t>
            </a:r>
          </a:p>
          <a:p>
            <a:pPr marL="914400" indent="-914400" algn="ctr" eaLnBrk="1" fontAlgn="auto" hangingPunct="1">
              <a:buClr>
                <a:schemeClr val="accent6">
                  <a:lumMod val="75000"/>
                </a:schemeClr>
              </a:buClr>
              <a:buAutoNum type="arabicPlain" startAt="2"/>
              <a:defRPr/>
            </a:pPr>
            <a:endParaRPr lang="en-GB" sz="4800" dirty="0" smtClean="0">
              <a:solidFill>
                <a:srgbClr val="FF0000"/>
              </a:solidFill>
            </a:endParaRPr>
          </a:p>
          <a:p>
            <a:pPr marL="742950" indent="-742950" algn="ctr" eaLnBrk="1" fontAlgn="auto" hangingPunct="1">
              <a:buClr>
                <a:schemeClr val="accent6">
                  <a:lumMod val="75000"/>
                </a:schemeClr>
              </a:buClr>
              <a:buAutoNum type="arabicPlain"/>
              <a:defRPr/>
            </a:pPr>
            <a:endParaRPr lang="en-GB" sz="4000" dirty="0">
              <a:solidFill>
                <a:srgbClr val="FF0000"/>
              </a:solidFill>
            </a:endParaRPr>
          </a:p>
        </p:txBody>
      </p:sp>
    </p:spTree>
    <p:extLst>
      <p:ext uri="{BB962C8B-B14F-4D97-AF65-F5344CB8AC3E}">
        <p14:creationId xmlns:p14="http://schemas.microsoft.com/office/powerpoint/2010/main" val="2258002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en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5" y="692696"/>
            <a:ext cx="3769573" cy="552695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1461" y="1412776"/>
            <a:ext cx="4046489" cy="38472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2400" dirty="0"/>
              <a:t> ‘</a:t>
            </a:r>
            <a:r>
              <a:rPr lang="en-US" altLang="en-US" sz="2400" dirty="0">
                <a:solidFill>
                  <a:srgbClr val="FF0000"/>
                </a:solidFill>
              </a:rPr>
              <a:t>It is the sheer universality of perfection</a:t>
            </a:r>
            <a:r>
              <a:rPr lang="en-US" altLang="en-US" sz="2400" dirty="0"/>
              <a:t>, the fact that everywhere we look, to whatever depth we look, we find an elegance and ingenuity of an absolutely transcending quality, </a:t>
            </a:r>
            <a:r>
              <a:rPr lang="en-US" altLang="en-US" sz="2400" dirty="0">
                <a:solidFill>
                  <a:srgbClr val="FF0000"/>
                </a:solidFill>
              </a:rPr>
              <a:t>which so mitigates against the idea of chance</a:t>
            </a:r>
            <a:r>
              <a:rPr lang="en-US" altLang="en-US" sz="2400" dirty="0"/>
              <a:t>. </a:t>
            </a:r>
          </a:p>
          <a:p>
            <a:pPr algn="r"/>
            <a:r>
              <a:rPr lang="en-US" altLang="en-US" sz="2000" dirty="0"/>
              <a:t>1986</a:t>
            </a:r>
          </a:p>
        </p:txBody>
      </p:sp>
    </p:spTree>
    <p:extLst>
      <p:ext uri="{BB962C8B-B14F-4D97-AF65-F5344CB8AC3E}">
        <p14:creationId xmlns:p14="http://schemas.microsoft.com/office/powerpoint/2010/main" val="2087184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subTitle" idx="4294967295"/>
          </p:nvPr>
        </p:nvSpPr>
        <p:spPr>
          <a:xfrm>
            <a:off x="5004048" y="1556792"/>
            <a:ext cx="3456385" cy="3822353"/>
          </a:xfrm>
        </p:spPr>
        <p:style>
          <a:lnRef idx="2">
            <a:schemeClr val="accent6"/>
          </a:lnRef>
          <a:fillRef idx="1">
            <a:schemeClr val="lt1"/>
          </a:fillRef>
          <a:effectRef idx="0">
            <a:schemeClr val="accent6"/>
          </a:effectRef>
          <a:fontRef idx="minor">
            <a:schemeClr val="dk1"/>
          </a:fontRef>
        </p:style>
        <p:txBody>
          <a:bodyPr>
            <a:normAutofit/>
          </a:bodyPr>
          <a:lstStyle/>
          <a:p>
            <a:pPr marL="0" indent="0">
              <a:lnSpc>
                <a:spcPct val="80000"/>
              </a:lnSpc>
              <a:buFont typeface="Wingdings" pitchFamily="2" charset="2"/>
              <a:buNone/>
            </a:pPr>
            <a:endParaRPr lang="en-GB" altLang="en-US" sz="3600" dirty="0" smtClean="0"/>
          </a:p>
          <a:p>
            <a:pPr marL="0" indent="0">
              <a:lnSpc>
                <a:spcPct val="80000"/>
              </a:lnSpc>
              <a:buFont typeface="Wingdings" pitchFamily="2" charset="2"/>
              <a:buNone/>
            </a:pPr>
            <a:r>
              <a:rPr lang="en-GB" altLang="en-US" sz="2600" dirty="0" smtClean="0"/>
              <a:t>‘The </a:t>
            </a:r>
            <a:r>
              <a:rPr lang="en-GB" altLang="en-US" sz="2600" dirty="0"/>
              <a:t>Darwinian theory of evolution is no more or less than the great cosmogenic myth of the twentieth </a:t>
            </a:r>
            <a:r>
              <a:rPr lang="en-GB" altLang="en-US" sz="2600" dirty="0" smtClean="0"/>
              <a:t>century</a:t>
            </a:r>
            <a:r>
              <a:rPr lang="en-GB" altLang="en-US" sz="2600" dirty="0" smtClean="0">
                <a:latin typeface="+mj-lt"/>
              </a:rPr>
              <a:t>’</a:t>
            </a:r>
            <a:endParaRPr lang="en-GB" altLang="en-US" sz="2600" dirty="0">
              <a:latin typeface="+mj-lt"/>
            </a:endParaRPr>
          </a:p>
          <a:p>
            <a:pPr marL="0" indent="0">
              <a:lnSpc>
                <a:spcPct val="80000"/>
              </a:lnSpc>
              <a:buFont typeface="Wingdings" pitchFamily="2" charset="2"/>
              <a:buNone/>
            </a:pPr>
            <a:endParaRPr lang="en-GB" altLang="en-US" sz="2800" dirty="0"/>
          </a:p>
          <a:p>
            <a:pPr marL="0" indent="0" algn="r">
              <a:lnSpc>
                <a:spcPct val="80000"/>
              </a:lnSpc>
              <a:buFont typeface="Wingdings" pitchFamily="2" charset="2"/>
              <a:buNone/>
            </a:pPr>
            <a:r>
              <a:rPr lang="en-GB" altLang="en-US" sz="2800" dirty="0"/>
              <a:t>Michael Denton</a:t>
            </a:r>
          </a:p>
        </p:txBody>
      </p:sp>
      <p:pic>
        <p:nvPicPr>
          <p:cNvPr id="1026" name="Picture 2" descr="C:\Users\user\Dropbox\ANImages2016\Rachel Aldrich - Denton, Micha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174791"/>
            <a:ext cx="3175409" cy="47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70987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4211960" y="332656"/>
            <a:ext cx="4103365" cy="2308324"/>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rebuchet MS" pitchFamily="34" charset="0"/>
                <a:cs typeface="Arial" charset="0"/>
              </a:defRPr>
            </a:lvl1pPr>
            <a:lvl2pPr marL="742950" indent="-285750" eaLnBrk="0" hangingPunct="0">
              <a:defRPr>
                <a:solidFill>
                  <a:schemeClr val="tx1"/>
                </a:solidFill>
                <a:latin typeface="Trebuchet MS" pitchFamily="34" charset="0"/>
                <a:cs typeface="Arial" charset="0"/>
              </a:defRPr>
            </a:lvl2pPr>
            <a:lvl3pPr marL="1143000" indent="-228600" eaLnBrk="0" hangingPunct="0">
              <a:defRPr>
                <a:solidFill>
                  <a:schemeClr val="tx1"/>
                </a:solidFill>
                <a:latin typeface="Trebuchet MS" pitchFamily="34" charset="0"/>
                <a:cs typeface="Arial" charset="0"/>
              </a:defRPr>
            </a:lvl3pPr>
            <a:lvl4pPr marL="1600200" indent="-228600" eaLnBrk="0" hangingPunct="0">
              <a:defRPr>
                <a:solidFill>
                  <a:schemeClr val="tx1"/>
                </a:solidFill>
                <a:latin typeface="Trebuchet MS" pitchFamily="34" charset="0"/>
                <a:cs typeface="Arial" charset="0"/>
              </a:defRPr>
            </a:lvl4pPr>
            <a:lvl5pPr marL="2057400" indent="-228600" eaLnBrk="0" hangingPunct="0">
              <a:defRPr>
                <a:solidFill>
                  <a:schemeClr val="tx1"/>
                </a:solidFill>
                <a:latin typeface="Trebuchet MS" pitchFamily="34" charset="0"/>
                <a:cs typeface="Arial" charset="0"/>
              </a:defRPr>
            </a:lvl5pPr>
            <a:lvl6pPr marL="2514600" indent="-228600" eaLnBrk="0" fontAlgn="base" hangingPunct="0">
              <a:spcBef>
                <a:spcPct val="0"/>
              </a:spcBef>
              <a:spcAft>
                <a:spcPct val="0"/>
              </a:spcAft>
              <a:defRPr>
                <a:solidFill>
                  <a:schemeClr val="tx1"/>
                </a:solidFill>
                <a:latin typeface="Trebuchet MS" pitchFamily="34" charset="0"/>
                <a:cs typeface="Arial" charset="0"/>
              </a:defRPr>
            </a:lvl6pPr>
            <a:lvl7pPr marL="2971800" indent="-228600" eaLnBrk="0" fontAlgn="base" hangingPunct="0">
              <a:spcBef>
                <a:spcPct val="0"/>
              </a:spcBef>
              <a:spcAft>
                <a:spcPct val="0"/>
              </a:spcAft>
              <a:defRPr>
                <a:solidFill>
                  <a:schemeClr val="tx1"/>
                </a:solidFill>
                <a:latin typeface="Trebuchet MS" pitchFamily="34" charset="0"/>
                <a:cs typeface="Arial" charset="0"/>
              </a:defRPr>
            </a:lvl7pPr>
            <a:lvl8pPr marL="3429000" indent="-228600" eaLnBrk="0" fontAlgn="base" hangingPunct="0">
              <a:spcBef>
                <a:spcPct val="0"/>
              </a:spcBef>
              <a:spcAft>
                <a:spcPct val="0"/>
              </a:spcAft>
              <a:defRPr>
                <a:solidFill>
                  <a:schemeClr val="tx1"/>
                </a:solidFill>
                <a:latin typeface="Trebuchet MS" pitchFamily="34" charset="0"/>
                <a:cs typeface="Arial" charset="0"/>
              </a:defRPr>
            </a:lvl8pPr>
            <a:lvl9pPr marL="3886200" indent="-228600" eaLnBrk="0" fontAlgn="base" hangingPunct="0">
              <a:spcBef>
                <a:spcPct val="0"/>
              </a:spcBef>
              <a:spcAft>
                <a:spcPct val="0"/>
              </a:spcAft>
              <a:defRPr>
                <a:solidFill>
                  <a:schemeClr val="tx1"/>
                </a:solidFill>
                <a:latin typeface="Trebuchet MS" pitchFamily="34" charset="0"/>
                <a:cs typeface="Arial" charset="0"/>
              </a:defRPr>
            </a:lvl9pPr>
          </a:lstStyle>
          <a:p>
            <a:pPr eaLnBrk="1" hangingPunct="1">
              <a:spcBef>
                <a:spcPct val="50000"/>
              </a:spcBef>
            </a:pPr>
            <a:r>
              <a:rPr lang="en-GB" altLang="en-US" dirty="0">
                <a:latin typeface="Verdana" pitchFamily="34" charset="0"/>
              </a:rPr>
              <a:t>Philip Johnston is a lawyer whose books on Darwinism have challenged the prevailing consensus.  He is a graduate of Harvard and Chicago Law Schools, was Clerk to the US Senate, and Professor of Law at Berkeley, California</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74" y="4365104"/>
            <a:ext cx="3146386"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047" y="3295089"/>
            <a:ext cx="2913633" cy="292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188640"/>
            <a:ext cx="2736304" cy="403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59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23528" y="332657"/>
            <a:ext cx="4276955" cy="6196475"/>
          </a:xfrm>
        </p:spPr>
      </p:pic>
      <p:sp>
        <p:nvSpPr>
          <p:cNvPr id="5" name="TextBox 4"/>
          <p:cNvSpPr txBox="1"/>
          <p:nvPr/>
        </p:nvSpPr>
        <p:spPr>
          <a:xfrm>
            <a:off x="4788024" y="332657"/>
            <a:ext cx="4083394" cy="163121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000" b="1" dirty="0" smtClean="0">
                <a:solidFill>
                  <a:srgbClr val="FF5050"/>
                </a:solidFill>
              </a:rPr>
              <a:t>Books of the Year 2016</a:t>
            </a:r>
          </a:p>
          <a:p>
            <a:pPr algn="ctr"/>
            <a:endParaRPr lang="en-GB" sz="2000" dirty="0"/>
          </a:p>
          <a:p>
            <a:pPr algn="ctr"/>
            <a:r>
              <a:rPr lang="en-GB" sz="2000" dirty="0" smtClean="0"/>
              <a:t>A N Wilson,</a:t>
            </a:r>
            <a:r>
              <a:rPr lang="en-GB" sz="2000" dirty="0"/>
              <a:t> </a:t>
            </a:r>
            <a:r>
              <a:rPr lang="en-GB" sz="2000" dirty="0" smtClean="0"/>
              <a:t>well-known writer </a:t>
            </a:r>
            <a:r>
              <a:rPr lang="en-GB" sz="2000" dirty="0"/>
              <a:t>and newspaper </a:t>
            </a:r>
            <a:r>
              <a:rPr lang="en-GB" sz="2000" dirty="0" smtClean="0"/>
              <a:t>columnist, chooses:</a:t>
            </a:r>
            <a:endParaRPr lang="en-GB" sz="2000"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581" y="2276872"/>
            <a:ext cx="2520280" cy="4044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2207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95536" y="548680"/>
            <a:ext cx="3410077"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427984" y="1268760"/>
            <a:ext cx="4104456"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smtClean="0"/>
              <a:t>‘This takes us up to date with the dazzling developments of life sciences over the past 30 years.  Denton is a sceptic about Darwin’s theory of evolution on purely scientific grounds.  It is hard to see how anyone reading this book could not be persuaded.’  </a:t>
            </a:r>
            <a:endParaRPr lang="en-GB" sz="2400" dirty="0"/>
          </a:p>
        </p:txBody>
      </p:sp>
    </p:spTree>
    <p:extLst>
      <p:ext uri="{BB962C8B-B14F-4D97-AF65-F5344CB8AC3E}">
        <p14:creationId xmlns:p14="http://schemas.microsoft.com/office/powerpoint/2010/main" val="182088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67" y="980728"/>
            <a:ext cx="7920880" cy="936104"/>
          </a:xfrm>
        </p:spPr>
        <p:style>
          <a:lnRef idx="2">
            <a:schemeClr val="accent5"/>
          </a:lnRef>
          <a:fillRef idx="1">
            <a:schemeClr val="lt1"/>
          </a:fillRef>
          <a:effectRef idx="0">
            <a:schemeClr val="accent5"/>
          </a:effectRef>
          <a:fontRef idx="minor">
            <a:schemeClr val="dk1"/>
          </a:fontRef>
        </p:style>
        <p:txBody>
          <a:bodyPr/>
          <a:lstStyle/>
          <a:p>
            <a:pPr algn="ctr"/>
            <a:r>
              <a:rPr lang="en-GB" sz="3600" dirty="0"/>
              <a:t>The Biggest Question</a:t>
            </a:r>
          </a:p>
        </p:txBody>
      </p:sp>
      <p:sp>
        <p:nvSpPr>
          <p:cNvPr id="3" name="Content Placeholder 2"/>
          <p:cNvSpPr>
            <a:spLocks noGrp="1"/>
          </p:cNvSpPr>
          <p:nvPr>
            <p:ph sz="quarter" idx="13"/>
          </p:nvPr>
        </p:nvSpPr>
        <p:spPr>
          <a:xfrm>
            <a:off x="539552" y="2902970"/>
            <a:ext cx="4104456" cy="2592288"/>
          </a:xfrm>
        </p:spPr>
        <p:style>
          <a:lnRef idx="2">
            <a:schemeClr val="accent6"/>
          </a:lnRef>
          <a:fillRef idx="1">
            <a:schemeClr val="lt1"/>
          </a:fillRef>
          <a:effectRef idx="0">
            <a:schemeClr val="accent6"/>
          </a:effectRef>
          <a:fontRef idx="minor">
            <a:schemeClr val="dk1"/>
          </a:fontRef>
        </p:style>
        <p:txBody>
          <a:bodyPr>
            <a:normAutofit/>
          </a:bodyPr>
          <a:lstStyle/>
          <a:p>
            <a:pPr marL="45720" indent="0">
              <a:buNone/>
            </a:pPr>
            <a:endParaRPr lang="en-GB" sz="3200" dirty="0"/>
          </a:p>
          <a:p>
            <a:r>
              <a:rPr lang="en-GB" sz="4000" dirty="0"/>
              <a:t>Why does anything exist?</a:t>
            </a:r>
          </a:p>
          <a:p>
            <a:pPr algn="ctr"/>
            <a:endParaRPr lang="en-GB" sz="4000" dirty="0"/>
          </a:p>
          <a:p>
            <a:endParaRPr lang="en-GB" sz="3200" dirty="0"/>
          </a:p>
          <a:p>
            <a:endParaRPr lang="en-GB" sz="3200" dirty="0"/>
          </a:p>
        </p:txBody>
      </p:sp>
    </p:spTree>
    <p:extLst>
      <p:ext uri="{BB962C8B-B14F-4D97-AF65-F5344CB8AC3E}">
        <p14:creationId xmlns:p14="http://schemas.microsoft.com/office/powerpoint/2010/main" val="3209246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39552" y="764704"/>
            <a:ext cx="3410077"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572000" y="1412776"/>
            <a:ext cx="4104456"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smtClean="0"/>
              <a:t>‘Palaeontology provides abundant evidence of evolution </a:t>
            </a:r>
            <a:r>
              <a:rPr lang="en-GB" sz="2400" i="1" dirty="0" smtClean="0"/>
              <a:t>within</a:t>
            </a:r>
            <a:r>
              <a:rPr lang="en-GB" sz="2400" dirty="0" smtClean="0"/>
              <a:t> species, but</a:t>
            </a:r>
            <a:r>
              <a:rPr lang="en-GB" sz="2400" u="sng" dirty="0" smtClean="0">
                <a:solidFill>
                  <a:schemeClr val="tx1"/>
                </a:solidFill>
              </a:rPr>
              <a:t> none of one species morphing into another</a:t>
            </a:r>
            <a:r>
              <a:rPr lang="en-GB" sz="2400" dirty="0" smtClean="0"/>
              <a:t>.  Denton is fascinatingly clear in his exposition of the science of genetics, and how it destroys the Darwinian position.  A truly great book.’ </a:t>
            </a:r>
            <a:endParaRPr lang="en-GB" sz="2400" dirty="0"/>
          </a:p>
        </p:txBody>
      </p:sp>
    </p:spTree>
    <p:extLst>
      <p:ext uri="{BB962C8B-B14F-4D97-AF65-F5344CB8AC3E}">
        <p14:creationId xmlns:p14="http://schemas.microsoft.com/office/powerpoint/2010/main" val="1694762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55576" y="764704"/>
            <a:ext cx="3528392" cy="5312288"/>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4981556" y="2420888"/>
            <a:ext cx="3406868"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400" dirty="0" smtClean="0"/>
              <a:t>‘  … Darwin’s theory of natural selection is fatally flawed.’</a:t>
            </a:r>
            <a:endParaRPr lang="en-GB" sz="3200" dirty="0"/>
          </a:p>
          <a:p>
            <a:pPr algn="r"/>
            <a:r>
              <a:rPr lang="en-GB" sz="2400" dirty="0" smtClean="0"/>
              <a:t>pxiv</a:t>
            </a:r>
            <a:endParaRPr lang="en-GB" sz="2400" dirty="0"/>
          </a:p>
        </p:txBody>
      </p:sp>
    </p:spTree>
    <p:extLst>
      <p:ext uri="{BB962C8B-B14F-4D97-AF65-F5344CB8AC3E}">
        <p14:creationId xmlns:p14="http://schemas.microsoft.com/office/powerpoint/2010/main" val="604827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548680"/>
            <a:ext cx="3921129" cy="5688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4932040" y="2276872"/>
            <a:ext cx="3456384" cy="2448272"/>
          </a:xfrm>
        </p:spPr>
        <p:style>
          <a:lnRef idx="2">
            <a:schemeClr val="accent6"/>
          </a:lnRef>
          <a:fillRef idx="1">
            <a:schemeClr val="lt1"/>
          </a:fillRef>
          <a:effectRef idx="0">
            <a:schemeClr val="accent6"/>
          </a:effectRef>
          <a:fontRef idx="minor">
            <a:schemeClr val="dk1"/>
          </a:fontRef>
        </p:style>
        <p:txBody>
          <a:bodyPr>
            <a:noAutofit/>
          </a:bodyPr>
          <a:lstStyle/>
          <a:p>
            <a:r>
              <a:rPr lang="en-GB" sz="2400" dirty="0" smtClean="0"/>
              <a:t>‘ … the continued insistence on the random nature of genetic change by evolutionists should be surprising …’</a:t>
            </a:r>
            <a:endParaRPr lang="en-GB" sz="2400" dirty="0"/>
          </a:p>
        </p:txBody>
      </p:sp>
    </p:spTree>
    <p:extLst>
      <p:ext uri="{BB962C8B-B14F-4D97-AF65-F5344CB8AC3E}">
        <p14:creationId xmlns:p14="http://schemas.microsoft.com/office/powerpoint/2010/main" val="664630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7"/>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39552" y="476672"/>
            <a:ext cx="3312368" cy="5704249"/>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499992" y="1484784"/>
            <a:ext cx="3894460" cy="40626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GB" altLang="en-US" sz="2000" dirty="0" smtClean="0"/>
              <a:t>The existence of consciousness is both one of the most familiar and one of the most astounding things about the world.  …</a:t>
            </a:r>
          </a:p>
          <a:p>
            <a:pPr>
              <a:defRPr/>
            </a:pPr>
            <a:endParaRPr lang="en-GB" altLang="en-US" sz="2000" dirty="0"/>
          </a:p>
          <a:p>
            <a:pPr>
              <a:defRPr/>
            </a:pPr>
            <a:r>
              <a:rPr lang="en-GB" altLang="en-US" sz="2000" dirty="0" smtClean="0"/>
              <a:t>And if physical science, whatever it may have to say about the origin of life, leaves us necessarily in the dark about consciousness, that shows that it cannot provide the basic form of intelligibility for this world</a:t>
            </a:r>
            <a:r>
              <a:rPr lang="en-GB" altLang="en-US" dirty="0" smtClean="0"/>
              <a:t>.  </a:t>
            </a:r>
            <a:endParaRPr lang="en-GB" altLang="en-US" dirty="0"/>
          </a:p>
          <a:p>
            <a:pPr>
              <a:defRPr/>
            </a:pPr>
            <a:endParaRPr lang="en-GB" dirty="0"/>
          </a:p>
        </p:txBody>
      </p:sp>
    </p:spTree>
    <p:extLst>
      <p:ext uri="{BB962C8B-B14F-4D97-AF65-F5344CB8AC3E}">
        <p14:creationId xmlns:p14="http://schemas.microsoft.com/office/powerpoint/2010/main" val="9646432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11560" y="764704"/>
            <a:ext cx="3168352" cy="5456238"/>
          </a:xfrm>
        </p:spPr>
      </p:pic>
      <p:sp>
        <p:nvSpPr>
          <p:cNvPr id="2" name="TextBox 1"/>
          <p:cNvSpPr txBox="1"/>
          <p:nvPr/>
        </p:nvSpPr>
        <p:spPr>
          <a:xfrm>
            <a:off x="4141075" y="5229200"/>
            <a:ext cx="4254500" cy="12001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GB" altLang="en-US" i="1" dirty="0" smtClean="0"/>
              <a:t>(Neo-Darwinism</a:t>
            </a:r>
            <a:r>
              <a:rPr lang="en-GB" altLang="en-US" i="1" dirty="0"/>
              <a:t>):</a:t>
            </a:r>
          </a:p>
          <a:p>
            <a:pPr>
              <a:defRPr/>
            </a:pPr>
            <a:r>
              <a:rPr lang="en-GB" altLang="en-US" i="1" dirty="0">
                <a:solidFill>
                  <a:srgbClr val="FF0000"/>
                </a:solidFill>
              </a:rPr>
              <a:t>‘</a:t>
            </a:r>
            <a:r>
              <a:rPr lang="en-GB" altLang="en-US" dirty="0">
                <a:solidFill>
                  <a:srgbClr val="FF0000"/>
                </a:solidFill>
              </a:rPr>
              <a:t>a heroic triumph of ideological theory over common sense’ (p128</a:t>
            </a:r>
            <a:r>
              <a:rPr lang="en-GB" altLang="en-US" dirty="0" smtClean="0"/>
              <a:t>)</a:t>
            </a:r>
            <a:endParaRPr lang="en-GB" altLang="en-US" dirty="0"/>
          </a:p>
          <a:p>
            <a:pPr>
              <a:defRPr/>
            </a:pPr>
            <a:endParaRPr lang="en-GB" dirty="0"/>
          </a:p>
        </p:txBody>
      </p:sp>
    </p:spTree>
    <p:extLst>
      <p:ext uri="{BB962C8B-B14F-4D97-AF65-F5344CB8AC3E}">
        <p14:creationId xmlns:p14="http://schemas.microsoft.com/office/powerpoint/2010/main" val="3783382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250" y="4941168"/>
            <a:ext cx="3359716" cy="432048"/>
          </a:xfrm>
        </p:spPr>
        <p:txBody>
          <a:bodyPr/>
          <a:lstStyle/>
          <a:p>
            <a:pPr marL="0" indent="0" algn="ctr">
              <a:buNone/>
              <a:defRPr/>
            </a:pPr>
            <a:r>
              <a:rPr lang="en-US" sz="2400" b="0" dirty="0" smtClean="0"/>
              <a:t>Prof John Lennox</a:t>
            </a:r>
            <a:br>
              <a:rPr lang="en-US" sz="2400" b="0" dirty="0" smtClean="0"/>
            </a:br>
            <a:r>
              <a:rPr lang="en-US" sz="2400" b="0" dirty="0" smtClean="0"/>
              <a:t>Oxford</a:t>
            </a:r>
            <a:r>
              <a:rPr lang="en-GB" dirty="0" smtClean="0"/>
              <a:t/>
            </a:r>
            <a:br>
              <a:rPr lang="en-GB" dirty="0" smtClean="0"/>
            </a:br>
            <a:endParaRPr lang="en-GB" dirty="0"/>
          </a:p>
        </p:txBody>
      </p:sp>
      <p:sp>
        <p:nvSpPr>
          <p:cNvPr id="3" name="Content Placeholder 2"/>
          <p:cNvSpPr>
            <a:spLocks noGrp="1"/>
          </p:cNvSpPr>
          <p:nvPr>
            <p:ph sz="quarter" idx="13"/>
          </p:nvPr>
        </p:nvSpPr>
        <p:spPr>
          <a:xfrm>
            <a:off x="611560" y="1196752"/>
            <a:ext cx="4032448" cy="4464496"/>
          </a:xfrm>
        </p:spPr>
        <p:style>
          <a:lnRef idx="2">
            <a:schemeClr val="accent2"/>
          </a:lnRef>
          <a:fillRef idx="1">
            <a:schemeClr val="lt1"/>
          </a:fillRef>
          <a:effectRef idx="0">
            <a:schemeClr val="accent2"/>
          </a:effectRef>
          <a:fontRef idx="minor">
            <a:schemeClr val="dk1"/>
          </a:fontRef>
        </p:style>
        <p:txBody>
          <a:bodyPr>
            <a:normAutofit/>
          </a:bodyPr>
          <a:lstStyle/>
          <a:p>
            <a:pPr>
              <a:defRPr/>
            </a:pPr>
            <a:endParaRPr lang="en-US" sz="2800" dirty="0" smtClean="0"/>
          </a:p>
          <a:p>
            <a:pPr marL="46037" indent="0">
              <a:buNone/>
              <a:defRPr/>
            </a:pPr>
            <a:r>
              <a:rPr lang="en-US" sz="2400" dirty="0" smtClean="0"/>
              <a:t>‘Either </a:t>
            </a:r>
            <a:r>
              <a:rPr lang="en-US" sz="2400" dirty="0"/>
              <a:t>human intelligence ultimately owes its origin to mindless matter; or there is a Creator. </a:t>
            </a:r>
            <a:r>
              <a:rPr lang="en-US" sz="2400" dirty="0" smtClean="0"/>
              <a:t>It </a:t>
            </a:r>
            <a:r>
              <a:rPr lang="en-US" sz="2400" dirty="0"/>
              <a:t>is strange that some people claim that it is their intelligence that leads them to prefer the first to the second</a:t>
            </a:r>
            <a:r>
              <a:rPr lang="en-US" sz="2400" dirty="0" smtClean="0"/>
              <a:t>.’</a:t>
            </a:r>
            <a:r>
              <a:rPr lang="en-US" dirty="0"/>
              <a:t> </a:t>
            </a:r>
            <a:endParaRPr lang="en-GB" dirty="0"/>
          </a:p>
          <a:p>
            <a:pPr marL="46037" indent="0">
              <a:buFont typeface="Georgia" pitchFamily="18" charset="0"/>
              <a:buNone/>
              <a:defRPr/>
            </a:pPr>
            <a:endParaRPr lang="en-GB" dirty="0"/>
          </a:p>
        </p:txBody>
      </p:sp>
      <p:pic>
        <p:nvPicPr>
          <p:cNvPr id="3075" name="Picture 3" descr="C:\Users\user\Documents\images\LennoxNew0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890" y="2276872"/>
            <a:ext cx="3597906"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9978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08720"/>
            <a:ext cx="3636085" cy="1330501"/>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en-GB" dirty="0" smtClean="0"/>
              <a:t>The Royal Society</a:t>
            </a:r>
            <a:br>
              <a:rPr lang="en-GB" dirty="0" smtClean="0"/>
            </a:br>
            <a:r>
              <a:rPr lang="en-GB" dirty="0" smtClean="0"/>
              <a:t>7-9</a:t>
            </a:r>
            <a:r>
              <a:rPr lang="en-GB" baseline="30000" dirty="0" smtClean="0"/>
              <a:t>th</a:t>
            </a:r>
            <a:r>
              <a:rPr lang="en-GB" dirty="0" smtClean="0"/>
              <a:t> November 2016</a:t>
            </a:r>
            <a:r>
              <a:rPr lang="en-GB" dirty="0"/>
              <a:t> </a:t>
            </a:r>
            <a:r>
              <a:rPr lang="en-GB" dirty="0" smtClean="0"/>
              <a:t> London</a:t>
            </a:r>
            <a:endParaRPr lang="en-GB" dirty="0"/>
          </a:p>
        </p:txBody>
      </p:sp>
      <p:sp>
        <p:nvSpPr>
          <p:cNvPr id="3" name="Content Placeholder 2"/>
          <p:cNvSpPr>
            <a:spLocks noGrp="1"/>
          </p:cNvSpPr>
          <p:nvPr>
            <p:ph idx="1"/>
          </p:nvPr>
        </p:nvSpPr>
        <p:spPr>
          <a:xfrm>
            <a:off x="4644008" y="836712"/>
            <a:ext cx="4017085" cy="4966738"/>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solidFill>
                  <a:schemeClr val="bg2">
                    <a:lumMod val="50000"/>
                  </a:schemeClr>
                </a:solidFill>
              </a:rPr>
              <a:t>Developments in evolutionary biology and adjacent fields have produced </a:t>
            </a:r>
            <a:r>
              <a:rPr lang="en-GB" u="sng" dirty="0">
                <a:solidFill>
                  <a:schemeClr val="bg2">
                    <a:lumMod val="50000"/>
                  </a:schemeClr>
                </a:solidFill>
              </a:rPr>
              <a:t>calls for revision of the standard theory of evolution</a:t>
            </a:r>
            <a:r>
              <a:rPr lang="en-GB" dirty="0">
                <a:solidFill>
                  <a:schemeClr val="bg2">
                    <a:lumMod val="50000"/>
                  </a:schemeClr>
                </a:solidFill>
              </a:rPr>
              <a:t>, </a:t>
            </a:r>
            <a:r>
              <a:rPr lang="en-GB" dirty="0"/>
              <a:t>although the issues involved remain hotly contested. This meeting will present these developments and arguments in a form that will encourage cross-disciplinary discussion and, in particular, involve the humanities and social sciences in order to provide further analytical perspectives and explore the social and philosophical implications.</a:t>
            </a:r>
          </a:p>
        </p:txBody>
      </p:sp>
      <p:sp>
        <p:nvSpPr>
          <p:cNvPr id="4" name="Text Placeholder 3"/>
          <p:cNvSpPr>
            <a:spLocks noGrp="1"/>
          </p:cNvSpPr>
          <p:nvPr>
            <p:ph type="body" sz="half" idx="2"/>
          </p:nvPr>
        </p:nvSpPr>
        <p:spPr>
          <a:xfrm>
            <a:off x="827584" y="2564904"/>
            <a:ext cx="3528392" cy="3168352"/>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GB" sz="2800" dirty="0">
                <a:solidFill>
                  <a:srgbClr val="FF0000"/>
                </a:solidFill>
              </a:rPr>
              <a:t>New trends in evolutionary biology: biological, philosophical and social science perspectives</a:t>
            </a:r>
          </a:p>
          <a:p>
            <a:endParaRPr lang="en-GB" dirty="0"/>
          </a:p>
        </p:txBody>
      </p:sp>
    </p:spTree>
    <p:extLst>
      <p:ext uri="{BB962C8B-B14F-4D97-AF65-F5344CB8AC3E}">
        <p14:creationId xmlns:p14="http://schemas.microsoft.com/office/powerpoint/2010/main" val="27908868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7864" y="395940"/>
            <a:ext cx="2664296" cy="31085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dirty="0" smtClean="0"/>
              <a:t>(Sir Julian) Huxley … declared that “</a:t>
            </a:r>
            <a:r>
              <a:rPr lang="en-GB" sz="2000" u="sng" dirty="0" smtClean="0"/>
              <a:t>Darwinism removed the whole idea of God as creator of organisms from the sphere of rational discussion</a:t>
            </a:r>
            <a:r>
              <a:rPr lang="en-GB" dirty="0" smtClean="0"/>
              <a:t>” </a:t>
            </a:r>
          </a:p>
          <a:p>
            <a:pPr algn="r"/>
            <a:r>
              <a:rPr lang="en-GB" i="1" dirty="0" smtClean="0"/>
              <a:t>Evolution after Darwin, Vol 3,44</a:t>
            </a:r>
            <a:endParaRPr lang="en-GB" i="1" dirty="0"/>
          </a:p>
        </p:txBody>
      </p:sp>
      <p:sp>
        <p:nvSpPr>
          <p:cNvPr id="5" name="TextBox 4"/>
          <p:cNvSpPr txBox="1"/>
          <p:nvPr/>
        </p:nvSpPr>
        <p:spPr>
          <a:xfrm>
            <a:off x="498837" y="3861048"/>
            <a:ext cx="8105611" cy="252376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dirty="0" smtClean="0"/>
              <a:t>It’s also time to point out that that Darwinian evolution never did have much in the way of evidence to support it.  Today, following Julian Huxley’s lead, it is often embraced more for the support it gives to atheistic philosophy than for its science.  </a:t>
            </a:r>
            <a:r>
              <a:rPr lang="en-GB" sz="2000" u="sng" dirty="0" smtClean="0"/>
              <a:t>The scientific evidence for evolution is not only weaker than is generally supposed, but as new discoveries have been made since 1959, the reasons for accepting the theory have diminished rather than increased</a:t>
            </a:r>
            <a:r>
              <a:rPr lang="en-GB" sz="2000" dirty="0" smtClean="0"/>
              <a:t>.  </a:t>
            </a:r>
          </a:p>
          <a:p>
            <a:pPr algn="r"/>
            <a:r>
              <a:rPr lang="en-GB" i="1" dirty="0" smtClean="0"/>
              <a:t>House of </a:t>
            </a:r>
            <a:r>
              <a:rPr lang="en-GB" i="1" dirty="0"/>
              <a:t>C</a:t>
            </a:r>
            <a:r>
              <a:rPr lang="en-GB" i="1" dirty="0" smtClean="0"/>
              <a:t>ards, Bethell p45  </a:t>
            </a:r>
            <a:endParaRPr lang="en-GB"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06440"/>
            <a:ext cx="2137626" cy="319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1456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55576" y="1412776"/>
            <a:ext cx="7633519" cy="3240360"/>
          </a:xfr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ormAutofit/>
          </a:bodyPr>
          <a:lstStyle/>
          <a:p>
            <a:pPr algn="ctr" eaLnBrk="1" fontAlgn="auto" hangingPunct="1">
              <a:buClr>
                <a:schemeClr val="accent6">
                  <a:lumMod val="75000"/>
                </a:schemeClr>
              </a:buClr>
              <a:defRPr/>
            </a:pPr>
            <a:endParaRPr lang="en-GB" sz="2800" dirty="0" smtClean="0">
              <a:solidFill>
                <a:srgbClr val="FF0000"/>
              </a:solidFill>
            </a:endParaRPr>
          </a:p>
          <a:p>
            <a:pPr algn="ctr" eaLnBrk="1" fontAlgn="auto" hangingPunct="1">
              <a:buClr>
                <a:schemeClr val="accent6">
                  <a:lumMod val="75000"/>
                </a:schemeClr>
              </a:buClr>
              <a:defRPr/>
            </a:pPr>
            <a:r>
              <a:rPr lang="en-GB" sz="9600" dirty="0">
                <a:solidFill>
                  <a:srgbClr val="FF0000"/>
                </a:solidFill>
              </a:rPr>
              <a:t>3</a:t>
            </a:r>
            <a:r>
              <a:rPr lang="en-GB" sz="4000" dirty="0" smtClean="0">
                <a:solidFill>
                  <a:srgbClr val="FF0000"/>
                </a:solidFill>
              </a:rPr>
              <a:t>	</a:t>
            </a:r>
            <a:r>
              <a:rPr lang="en-GB" sz="4800" dirty="0" smtClean="0">
                <a:solidFill>
                  <a:srgbClr val="FF0000"/>
                </a:solidFill>
              </a:rPr>
              <a:t>Design all the way down !</a:t>
            </a:r>
          </a:p>
          <a:p>
            <a:pPr marL="742950" indent="-742950" algn="ctr" eaLnBrk="1" fontAlgn="auto" hangingPunct="1">
              <a:buClr>
                <a:schemeClr val="accent6">
                  <a:lumMod val="75000"/>
                </a:schemeClr>
              </a:buClr>
              <a:buAutoNum type="arabicPlain"/>
              <a:defRPr/>
            </a:pPr>
            <a:endParaRPr lang="en-GB" sz="4000" dirty="0">
              <a:solidFill>
                <a:srgbClr val="FF0000"/>
              </a:solidFill>
            </a:endParaRPr>
          </a:p>
        </p:txBody>
      </p:sp>
    </p:spTree>
    <p:extLst>
      <p:ext uri="{BB962C8B-B14F-4D97-AF65-F5344CB8AC3E}">
        <p14:creationId xmlns:p14="http://schemas.microsoft.com/office/powerpoint/2010/main" val="36504526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00113" y="765175"/>
            <a:ext cx="4248150" cy="5111750"/>
          </a:xfrm>
        </p:spPr>
        <p:style>
          <a:lnRef idx="2">
            <a:schemeClr val="accent6"/>
          </a:lnRef>
          <a:fillRef idx="1">
            <a:schemeClr val="lt1"/>
          </a:fillRef>
          <a:effectRef idx="0">
            <a:schemeClr val="accent6"/>
          </a:effectRef>
          <a:fontRef idx="minor">
            <a:schemeClr val="dk1"/>
          </a:fontRef>
        </p:style>
        <p:txBody>
          <a:bodyPr/>
          <a:lstStyle/>
          <a:p>
            <a:pPr marL="342900" indent="-342900">
              <a:buFont typeface="+mj-lt"/>
              <a:buAutoNum type="arabicPeriod"/>
              <a:defRPr/>
            </a:pPr>
            <a:endParaRPr lang="en-GB" dirty="0" smtClean="0"/>
          </a:p>
          <a:p>
            <a:pPr marL="514350" indent="-514350">
              <a:buFont typeface="+mj-lt"/>
              <a:buAutoNum type="arabicPeriod"/>
              <a:defRPr/>
            </a:pPr>
            <a:r>
              <a:rPr lang="en-GB" sz="3200" dirty="0" smtClean="0"/>
              <a:t>Intuition</a:t>
            </a:r>
          </a:p>
          <a:p>
            <a:pPr marL="514350" indent="-514350">
              <a:buFont typeface="+mj-lt"/>
              <a:buAutoNum type="arabicPeriod"/>
              <a:defRPr/>
            </a:pPr>
            <a:r>
              <a:rPr lang="en-GB" sz="3200" dirty="0" smtClean="0"/>
              <a:t>Intelligence</a:t>
            </a:r>
          </a:p>
          <a:p>
            <a:pPr marL="514350" indent="-514350">
              <a:buFont typeface="+mj-lt"/>
              <a:buAutoNum type="arabicPeriod"/>
              <a:defRPr/>
            </a:pPr>
            <a:r>
              <a:rPr lang="en-GB" sz="3200" dirty="0" smtClean="0"/>
              <a:t>Intelligibility</a:t>
            </a:r>
          </a:p>
          <a:p>
            <a:pPr marL="514350" indent="-514350">
              <a:buFont typeface="+mj-lt"/>
              <a:buAutoNum type="arabicPeriod"/>
              <a:defRPr/>
            </a:pPr>
            <a:r>
              <a:rPr lang="en-GB" sz="3200" dirty="0" smtClean="0"/>
              <a:t>Intentionality</a:t>
            </a:r>
          </a:p>
          <a:p>
            <a:pPr marL="514350" indent="-514350">
              <a:buFont typeface="+mj-lt"/>
              <a:buAutoNum type="arabicPeriod"/>
              <a:defRPr/>
            </a:pPr>
            <a:r>
              <a:rPr lang="en-GB" sz="3200" dirty="0" smtClean="0"/>
              <a:t>Improbability</a:t>
            </a:r>
          </a:p>
          <a:p>
            <a:pPr marL="514350" indent="-514350">
              <a:buFont typeface="+mj-lt"/>
              <a:buAutoNum type="arabicPeriod"/>
              <a:defRPr/>
            </a:pPr>
            <a:r>
              <a:rPr lang="en-GB" sz="3200" dirty="0" smtClean="0"/>
              <a:t>Intricacy</a:t>
            </a:r>
          </a:p>
          <a:p>
            <a:pPr marL="514350" indent="-514350">
              <a:buFont typeface="+mj-lt"/>
              <a:buAutoNum type="arabicPeriod"/>
              <a:defRPr/>
            </a:pPr>
            <a:r>
              <a:rPr lang="en-GB" sz="3200" dirty="0" smtClean="0"/>
              <a:t>Information</a:t>
            </a:r>
          </a:p>
          <a:p>
            <a:pPr marL="342900" indent="-342900">
              <a:buFont typeface="+mj-lt"/>
              <a:buAutoNum type="arabicPeriod"/>
              <a:defRPr/>
            </a:pPr>
            <a:endParaRPr lang="en-GB" dirty="0" smtClean="0"/>
          </a:p>
          <a:p>
            <a:pPr marL="342900" indent="-342900">
              <a:buFont typeface="+mj-lt"/>
              <a:buAutoNum type="arabicPeriod"/>
              <a:defRPr/>
            </a:pPr>
            <a:endParaRPr lang="en-GB" dirty="0"/>
          </a:p>
        </p:txBody>
      </p:sp>
      <p:sp>
        <p:nvSpPr>
          <p:cNvPr id="5" name="TextBox 4"/>
          <p:cNvSpPr txBox="1"/>
          <p:nvPr/>
        </p:nvSpPr>
        <p:spPr>
          <a:xfrm>
            <a:off x="6011863" y="2133600"/>
            <a:ext cx="2232025" cy="20605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defRPr/>
            </a:pPr>
            <a:r>
              <a:rPr lang="en-GB" sz="3200" dirty="0">
                <a:solidFill>
                  <a:srgbClr val="FF0000"/>
                </a:solidFill>
              </a:rPr>
              <a:t>Pointers </a:t>
            </a:r>
          </a:p>
          <a:p>
            <a:pPr algn="ctr" eaLnBrk="1" hangingPunct="1">
              <a:defRPr/>
            </a:pPr>
            <a:r>
              <a:rPr lang="en-GB" sz="3200" dirty="0">
                <a:solidFill>
                  <a:srgbClr val="FF0000"/>
                </a:solidFill>
              </a:rPr>
              <a:t>to Intelligent Design</a:t>
            </a:r>
          </a:p>
        </p:txBody>
      </p:sp>
    </p:spTree>
    <p:extLst>
      <p:ext uri="{BB962C8B-B14F-4D97-AF65-F5344CB8AC3E}">
        <p14:creationId xmlns:p14="http://schemas.microsoft.com/office/powerpoint/2010/main" val="1610426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656" y="764704"/>
            <a:ext cx="3455230" cy="5256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697399" y="4841318"/>
            <a:ext cx="316835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smtClean="0"/>
              <a:t>‘If anything exists, then God almost certainly exists’</a:t>
            </a:r>
            <a:endParaRPr lang="en-GB" sz="2400" dirty="0"/>
          </a:p>
        </p:txBody>
      </p:sp>
    </p:spTree>
    <p:extLst>
      <p:ext uri="{BB962C8B-B14F-4D97-AF65-F5344CB8AC3E}">
        <p14:creationId xmlns:p14="http://schemas.microsoft.com/office/powerpoint/2010/main" val="41677183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usks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3635375" y="503238"/>
            <a:ext cx="5324475" cy="955675"/>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marL="514350" indent="-514350" algn="ctr" eaLnBrk="1" hangingPunct="1">
              <a:spcBef>
                <a:spcPct val="0"/>
              </a:spcBef>
              <a:spcAft>
                <a:spcPct val="0"/>
              </a:spcAft>
              <a:buClrTx/>
              <a:buSzTx/>
              <a:buFontTx/>
              <a:buAutoNum type="arabicPlain"/>
              <a:defRPr/>
            </a:pPr>
            <a:r>
              <a:rPr lang="en-GB" altLang="en-US" sz="2800" b="1" u="sng" dirty="0" smtClean="0">
                <a:solidFill>
                  <a:srgbClr val="FF0000"/>
                </a:solidFill>
                <a:latin typeface="Tahoma" pitchFamily="34" charset="0"/>
              </a:rPr>
              <a:t>Intuition</a:t>
            </a:r>
            <a:r>
              <a:rPr lang="en-GB" altLang="en-US" sz="2800" b="1" dirty="0" smtClean="0">
                <a:solidFill>
                  <a:srgbClr val="FF0000"/>
                </a:solidFill>
                <a:latin typeface="Tahoma" pitchFamily="34" charset="0"/>
              </a:rPr>
              <a:t> – Nature suggests design </a:t>
            </a:r>
          </a:p>
        </p:txBody>
      </p:sp>
    </p:spTree>
    <p:extLst>
      <p:ext uri="{BB962C8B-B14F-4D97-AF65-F5344CB8AC3E}">
        <p14:creationId xmlns:p14="http://schemas.microsoft.com/office/powerpoint/2010/main" val="3237695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40016" y="3068960"/>
            <a:ext cx="3384376" cy="3554601"/>
          </a:xfrm>
        </p:spPr>
        <p:style>
          <a:lnRef idx="2">
            <a:schemeClr val="accent6"/>
          </a:lnRef>
          <a:fillRef idx="1">
            <a:schemeClr val="lt1"/>
          </a:fillRef>
          <a:effectRef idx="0">
            <a:schemeClr val="accent6"/>
          </a:effectRef>
          <a:fontRef idx="minor">
            <a:schemeClr val="dk1"/>
          </a:fontRef>
        </p:style>
        <p:txBody>
          <a:bodyPr/>
          <a:lstStyle/>
          <a:p>
            <a:pPr>
              <a:defRPr/>
            </a:pPr>
            <a:r>
              <a:rPr lang="en-GB" sz="2000" dirty="0" smtClean="0"/>
              <a:t>Axe’s </a:t>
            </a:r>
            <a:r>
              <a:rPr lang="en-GB" sz="2000" dirty="0"/>
              <a:t>intention </a:t>
            </a:r>
            <a:r>
              <a:rPr lang="en-GB" sz="2000" dirty="0" smtClean="0"/>
              <a:t>is to give the </a:t>
            </a:r>
            <a:r>
              <a:rPr lang="en-GB" sz="2000" dirty="0"/>
              <a:t>ordinary reader the confidence to ‘affirm what once seemed obvious to all of us – that living creatures, from single-celled cyano-bacteria to orca whales and human beings, are brilliantly conceived, utterly beyond the reach of chance</a:t>
            </a:r>
            <a:r>
              <a:rPr lang="en-GB" sz="2000" dirty="0" smtClean="0"/>
              <a:t>’.</a:t>
            </a:r>
          </a:p>
          <a:p>
            <a:pPr>
              <a:defRPr/>
            </a:pPr>
            <a:endParaRPr lang="en-GB" sz="2400" dirty="0" smtClean="0"/>
          </a:p>
          <a:p>
            <a:pPr marL="342900" indent="-342900">
              <a:buFont typeface="+mj-lt"/>
              <a:buAutoNum type="arabicPeriod"/>
              <a:defRPr/>
            </a:pPr>
            <a:endParaRPr lang="en-GB" dirty="0"/>
          </a:p>
        </p:txBody>
      </p:sp>
      <p:pic>
        <p:nvPicPr>
          <p:cNvPr id="13314" name="Picture 2" descr="C:\Users\user\Documents\images\undeniable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0714" y="332656"/>
            <a:ext cx="4330000" cy="607356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508720"/>
            <a:ext cx="1657112" cy="219248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102928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3850" y="260350"/>
            <a:ext cx="2879725" cy="4960938"/>
          </a:xfrm>
        </p:spPr>
      </p:pic>
      <p:sp>
        <p:nvSpPr>
          <p:cNvPr id="2" name="TextBox 1"/>
          <p:cNvSpPr txBox="1"/>
          <p:nvPr/>
        </p:nvSpPr>
        <p:spPr>
          <a:xfrm>
            <a:off x="3668713" y="333375"/>
            <a:ext cx="4254500" cy="40624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en-GB" altLang="en-US" sz="2000" dirty="0"/>
              <a:t>The existence of consciousness is both one of the most familiar and one of the most astounding things about the world.  …</a:t>
            </a:r>
          </a:p>
          <a:p>
            <a:pPr eaLnBrk="1" hangingPunct="1">
              <a:defRPr/>
            </a:pPr>
            <a:endParaRPr lang="en-GB" altLang="en-US" sz="2000" dirty="0"/>
          </a:p>
          <a:p>
            <a:pPr eaLnBrk="1" hangingPunct="1">
              <a:defRPr/>
            </a:pPr>
            <a:r>
              <a:rPr lang="en-GB" altLang="en-US" sz="2000" dirty="0"/>
              <a:t>And if physical science, whatever it may have to say about the origin of life, leaves us necessarily in the dark about consciousness, that shows that it cannot provide the basic form of intelligibility for this world</a:t>
            </a:r>
            <a:r>
              <a:rPr lang="en-GB" altLang="en-US" dirty="0"/>
              <a:t>.  </a:t>
            </a:r>
          </a:p>
          <a:p>
            <a:pPr eaLnBrk="1" hangingPunct="1">
              <a:defRPr/>
            </a:pPr>
            <a:endParaRPr lang="en-GB" dirty="0"/>
          </a:p>
        </p:txBody>
      </p:sp>
      <p:sp>
        <p:nvSpPr>
          <p:cNvPr id="3" name="TextBox 2"/>
          <p:cNvSpPr txBox="1"/>
          <p:nvPr/>
        </p:nvSpPr>
        <p:spPr>
          <a:xfrm>
            <a:off x="330200" y="5516563"/>
            <a:ext cx="3602038" cy="9540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defRPr/>
            </a:pPr>
            <a:r>
              <a:rPr lang="en-GB" sz="2800" b="1" dirty="0">
                <a:solidFill>
                  <a:srgbClr val="FF0000"/>
                </a:solidFill>
              </a:rPr>
              <a:t>2  </a:t>
            </a:r>
            <a:r>
              <a:rPr lang="en-GB"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Intelligence</a:t>
            </a:r>
            <a:r>
              <a:rPr lang="en-GB" sz="2800" b="1" dirty="0">
                <a:solidFill>
                  <a:srgbClr val="FF0000"/>
                </a:solidFill>
                <a:latin typeface="Tahoma" panose="020B0604030504040204" pitchFamily="34" charset="0"/>
                <a:ea typeface="Tahoma" panose="020B0604030504040204" pitchFamily="34" charset="0"/>
                <a:cs typeface="Tahoma" panose="020B0604030504040204" pitchFamily="34" charset="0"/>
              </a:rPr>
              <a:t> in mind and brain</a:t>
            </a:r>
          </a:p>
        </p:txBody>
      </p:sp>
      <p:sp>
        <p:nvSpPr>
          <p:cNvPr id="6" name="TextBox 5"/>
          <p:cNvSpPr txBox="1"/>
          <p:nvPr/>
        </p:nvSpPr>
        <p:spPr>
          <a:xfrm>
            <a:off x="4211638" y="5135563"/>
            <a:ext cx="2879725" cy="14763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en-GB" altLang="en-US" i="1" dirty="0"/>
              <a:t>(Neo-Darwinism):</a:t>
            </a:r>
          </a:p>
          <a:p>
            <a:pPr eaLnBrk="1" hangingPunct="1">
              <a:defRPr/>
            </a:pPr>
            <a:r>
              <a:rPr lang="en-GB" altLang="en-US" i="1" dirty="0">
                <a:solidFill>
                  <a:srgbClr val="FF0000"/>
                </a:solidFill>
              </a:rPr>
              <a:t>‘</a:t>
            </a:r>
            <a:r>
              <a:rPr lang="en-GB" altLang="en-US" dirty="0">
                <a:solidFill>
                  <a:srgbClr val="FF0000"/>
                </a:solidFill>
              </a:rPr>
              <a:t>a heroic triumph of ideological theory over common sense’ (p128</a:t>
            </a:r>
            <a:r>
              <a:rPr lang="en-GB" altLang="en-US" dirty="0"/>
              <a:t>)</a:t>
            </a:r>
          </a:p>
          <a:p>
            <a:pPr eaLnBrk="1" hangingPunct="1">
              <a:defRPr/>
            </a:pPr>
            <a:endParaRPr lang="en-GB" dirty="0"/>
          </a:p>
        </p:txBody>
      </p:sp>
    </p:spTree>
    <p:extLst>
      <p:ext uri="{BB962C8B-B14F-4D97-AF65-F5344CB8AC3E}">
        <p14:creationId xmlns:p14="http://schemas.microsoft.com/office/powerpoint/2010/main" val="161381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4643438" y="2349500"/>
            <a:ext cx="4154487" cy="1951038"/>
          </a:xfrm>
          <a:prstGeom prst="rect">
            <a:avLst/>
          </a:prstGeom>
          <a:ln/>
          <a:extLst/>
        </p:spPr>
        <p:style>
          <a:lnRef idx="2">
            <a:schemeClr val="accent6"/>
          </a:lnRef>
          <a:fillRef idx="1">
            <a:schemeClr val="lt1"/>
          </a:fillRef>
          <a:effectRef idx="0">
            <a:schemeClr val="accent6"/>
          </a:effectRef>
          <a:fontRef idx="minor">
            <a:schemeClr val="dk1"/>
          </a:fontRef>
        </p:style>
        <p:txBody>
          <a:bodyPr lIns="33327" tIns="44436" rIns="33327" bIns="44436"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18462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3034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27606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2178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spcBef>
                <a:spcPct val="0"/>
              </a:spcBef>
              <a:spcAft>
                <a:spcPct val="0"/>
              </a:spcAft>
              <a:buClrTx/>
              <a:buSzTx/>
              <a:buFontTx/>
              <a:buNone/>
              <a:defRPr/>
            </a:pPr>
            <a:r>
              <a:rPr lang="en-US" altLang="en-US" sz="2800" dirty="0" smtClean="0">
                <a:latin typeface="Lucida Grande"/>
              </a:rPr>
              <a:t>Why should the universe follow set laws and why should we be able to perceive them?</a:t>
            </a:r>
            <a:endParaRPr lang="en-US" altLang="en-US" sz="2800" dirty="0">
              <a:latin typeface="Lucida Grande"/>
            </a:endParaRPr>
          </a:p>
          <a:p>
            <a:pPr>
              <a:spcBef>
                <a:spcPct val="0"/>
              </a:spcBef>
              <a:spcAft>
                <a:spcPct val="0"/>
              </a:spcAft>
              <a:buClrTx/>
              <a:buSzTx/>
              <a:buFontTx/>
              <a:buNone/>
              <a:defRPr/>
            </a:pPr>
            <a:r>
              <a:rPr lang="en-US" altLang="en-US" sz="900" dirty="0">
                <a:solidFill>
                  <a:srgbClr val="333333"/>
                </a:solidFill>
                <a:latin typeface="Lucida Grande"/>
              </a:rPr>
              <a:t> </a:t>
            </a:r>
            <a:endParaRPr lang="en-US" altLang="en-US" sz="13900" dirty="0">
              <a:solidFill>
                <a:srgbClr val="333333"/>
              </a:solidFill>
              <a:latin typeface="Lucida Grande"/>
            </a:endParaRPr>
          </a:p>
        </p:txBody>
      </p:sp>
      <p:sp>
        <p:nvSpPr>
          <p:cNvPr id="2" name="TextBox 1"/>
          <p:cNvSpPr txBox="1"/>
          <p:nvPr/>
        </p:nvSpPr>
        <p:spPr>
          <a:xfrm>
            <a:off x="576263" y="5589588"/>
            <a:ext cx="4140200" cy="9540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en-GB" sz="28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GB"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Intelligibility of the </a:t>
            </a:r>
            <a:r>
              <a:rPr lang="en-GB"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GB"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Universe</a:t>
            </a:r>
            <a:endParaRPr lang="en-GB"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6388" name="Picture 2" descr="C:\Users\user\Documents\images\Intelligibility09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3005137"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567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576263" y="430213"/>
            <a:ext cx="7970837" cy="658812"/>
          </a:xfrm>
          <a:prstGeom prst="rect">
            <a:avLst/>
          </a:prstGeom>
          <a:ln/>
          <a:extLst/>
        </p:spPr>
        <p:style>
          <a:lnRef idx="2">
            <a:schemeClr val="accent6"/>
          </a:lnRef>
          <a:fillRef idx="1">
            <a:schemeClr val="lt1"/>
          </a:fillRef>
          <a:effectRef idx="0">
            <a:schemeClr val="accent6"/>
          </a:effectRef>
          <a:fontRef idx="minor">
            <a:schemeClr val="dk1"/>
          </a:fontRef>
        </p:style>
        <p:txBody>
          <a:bodyPr lIns="33327" tIns="44436" rIns="33327" bIns="44436"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18462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3034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27606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2178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spcBef>
                <a:spcPct val="0"/>
              </a:spcBef>
              <a:spcAft>
                <a:spcPct val="0"/>
              </a:spcAft>
              <a:buClrTx/>
              <a:buSzTx/>
              <a:buFontTx/>
              <a:buNone/>
              <a:defRPr/>
            </a:pPr>
            <a:r>
              <a:rPr lang="en-US" altLang="en-US" sz="2800" dirty="0">
                <a:latin typeface="Lucida Grande"/>
              </a:rPr>
              <a:t>Coincidence that sun and moon seem same size?</a:t>
            </a:r>
          </a:p>
          <a:p>
            <a:pPr>
              <a:spcBef>
                <a:spcPct val="0"/>
              </a:spcBef>
              <a:spcAft>
                <a:spcPct val="0"/>
              </a:spcAft>
              <a:buClrTx/>
              <a:buSzTx/>
              <a:buFontTx/>
              <a:buNone/>
              <a:defRPr/>
            </a:pPr>
            <a:r>
              <a:rPr lang="en-US" altLang="en-US" sz="900" dirty="0">
                <a:solidFill>
                  <a:srgbClr val="333333"/>
                </a:solidFill>
                <a:latin typeface="Lucida Grande"/>
              </a:rPr>
              <a:t> </a:t>
            </a:r>
            <a:endParaRPr lang="en-US" altLang="en-US" sz="13900" dirty="0">
              <a:solidFill>
                <a:srgbClr val="333333"/>
              </a:solidFill>
              <a:latin typeface="Lucida Grande"/>
            </a:endParaRPr>
          </a:p>
        </p:txBody>
      </p:sp>
      <p:sp>
        <p:nvSpPr>
          <p:cNvPr id="15364" name="TextBox 3"/>
          <p:cNvSpPr txBox="1">
            <a:spLocks noChangeArrowheads="1"/>
          </p:cNvSpPr>
          <p:nvPr/>
        </p:nvSpPr>
        <p:spPr bwMode="auto">
          <a:xfrm>
            <a:off x="5238750" y="1628775"/>
            <a:ext cx="3308350" cy="4246563"/>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defRPr/>
            </a:pPr>
            <a:r>
              <a:rPr lang="en-GB" altLang="en-US" sz="2800" dirty="0">
                <a:solidFill>
                  <a:srgbClr val="444444"/>
                </a:solidFill>
                <a:latin typeface="Open Sans Condensed"/>
              </a:rPr>
              <a:t>The sun and moon appear the same size in Earth’s sky because the sun’s diameter is about 400 times greater – but the sun is also about 400 times farther away</a:t>
            </a:r>
            <a:r>
              <a:rPr lang="en-GB" altLang="en-US" sz="2400" dirty="0">
                <a:solidFill>
                  <a:srgbClr val="444444"/>
                </a:solidFill>
                <a:latin typeface="Open Sans Condensed"/>
              </a:rPr>
              <a:t>.</a:t>
            </a:r>
          </a:p>
          <a:p>
            <a:pPr eaLnBrk="1" hangingPunct="1">
              <a:spcBef>
                <a:spcPct val="0"/>
              </a:spcBef>
              <a:spcAft>
                <a:spcPct val="0"/>
              </a:spcAft>
              <a:buClrTx/>
              <a:buSzTx/>
              <a:buFontTx/>
              <a:buNone/>
              <a:defRPr/>
            </a:pPr>
            <a:endParaRPr lang="en-GB" altLang="en-US" sz="1800" dirty="0">
              <a:solidFill>
                <a:schemeClr val="tx1"/>
              </a:solidFill>
            </a:endParaRPr>
          </a:p>
        </p:txBody>
      </p:sp>
      <p:sp>
        <p:nvSpPr>
          <p:cNvPr id="2" name="TextBox 1"/>
          <p:cNvSpPr txBox="1"/>
          <p:nvPr/>
        </p:nvSpPr>
        <p:spPr>
          <a:xfrm>
            <a:off x="576263" y="5589588"/>
            <a:ext cx="4140200" cy="9540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en-GB" sz="2800" b="1" dirty="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en-GB"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Intentionality</a:t>
            </a:r>
            <a:r>
              <a:rPr lang="en-GB" sz="2800" b="1" dirty="0">
                <a:solidFill>
                  <a:srgbClr val="FF0000"/>
                </a:solidFill>
                <a:latin typeface="Tahoma" panose="020B0604030504040204" pitchFamily="34" charset="0"/>
                <a:ea typeface="Tahoma" panose="020B0604030504040204" pitchFamily="34" charset="0"/>
                <a:cs typeface="Tahoma" panose="020B0604030504040204" pitchFamily="34" charset="0"/>
              </a:rPr>
              <a:t> in cosmic ‘fine-tuning’</a:t>
            </a:r>
          </a:p>
        </p:txBody>
      </p:sp>
    </p:spTree>
    <p:extLst>
      <p:ext uri="{BB962C8B-B14F-4D97-AF65-F5344CB8AC3E}">
        <p14:creationId xmlns:p14="http://schemas.microsoft.com/office/powerpoint/2010/main" val="34799730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intercottage04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3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5795962" y="827087"/>
            <a:ext cx="2973387" cy="5203825"/>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pPr>
            <a:r>
              <a:rPr lang="en-GB" altLang="en-US" sz="2400" dirty="0">
                <a:solidFill>
                  <a:schemeClr val="tx1"/>
                </a:solidFill>
                <a:latin typeface="Tahoma" pitchFamily="34" charset="0"/>
              </a:rPr>
              <a:t>When liquids cool they become more dense, the cooler liquid sinks and then freezes at the bottom.  </a:t>
            </a:r>
          </a:p>
          <a:p>
            <a:pPr eaLnBrk="1" hangingPunct="1">
              <a:spcBef>
                <a:spcPct val="0"/>
              </a:spcBef>
              <a:spcAft>
                <a:spcPct val="0"/>
              </a:spcAft>
              <a:buClrTx/>
              <a:buSzTx/>
              <a:buFontTx/>
              <a:buNone/>
            </a:pPr>
            <a:endParaRPr lang="en-GB" altLang="en-US" sz="2400" dirty="0">
              <a:solidFill>
                <a:schemeClr val="tx1"/>
              </a:solidFill>
              <a:latin typeface="Tahoma" pitchFamily="34" charset="0"/>
            </a:endParaRPr>
          </a:p>
          <a:p>
            <a:pPr eaLnBrk="1" hangingPunct="1">
              <a:spcBef>
                <a:spcPct val="0"/>
              </a:spcBef>
              <a:spcAft>
                <a:spcPct val="0"/>
              </a:spcAft>
              <a:buClrTx/>
              <a:buSzTx/>
              <a:buFontTx/>
              <a:buNone/>
            </a:pPr>
            <a:r>
              <a:rPr lang="en-GB" altLang="en-US" sz="2400" dirty="0">
                <a:solidFill>
                  <a:schemeClr val="tx1"/>
                </a:solidFill>
                <a:latin typeface="Tahoma" pitchFamily="34" charset="0"/>
              </a:rPr>
              <a:t>The ‘anomalous expansion of water’ begins at 4</a:t>
            </a:r>
            <a:r>
              <a:rPr lang="en-GB" altLang="en-US" sz="2400" b="1" baseline="30000" dirty="0">
                <a:solidFill>
                  <a:schemeClr val="tx1"/>
                </a:solidFill>
                <a:latin typeface="Tahoma" pitchFamily="34" charset="0"/>
              </a:rPr>
              <a:t>0</a:t>
            </a:r>
            <a:r>
              <a:rPr lang="en-GB" altLang="en-US" sz="2400" dirty="0">
                <a:solidFill>
                  <a:schemeClr val="tx1"/>
                </a:solidFill>
                <a:latin typeface="Tahoma" pitchFamily="34" charset="0"/>
              </a:rPr>
              <a:t>C so that the cooler water then rises and ice forms on the surface.</a:t>
            </a:r>
          </a:p>
        </p:txBody>
      </p:sp>
    </p:spTree>
    <p:extLst>
      <p:ext uri="{BB962C8B-B14F-4D97-AF65-F5344CB8AC3E}">
        <p14:creationId xmlns:p14="http://schemas.microsoft.com/office/powerpoint/2010/main" val="192871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139952" y="5013176"/>
            <a:ext cx="4423693" cy="1143000"/>
          </a:xfrm>
        </p:spPr>
        <p:style>
          <a:lnRef idx="2">
            <a:schemeClr val="accent1"/>
          </a:lnRef>
          <a:fillRef idx="1">
            <a:schemeClr val="lt1"/>
          </a:fillRef>
          <a:effectRef idx="0">
            <a:schemeClr val="accent1"/>
          </a:effectRef>
          <a:fontRef idx="minor">
            <a:schemeClr val="dk1"/>
          </a:fontRef>
        </p:style>
        <p:txBody>
          <a:bodyPr/>
          <a:lstStyle/>
          <a:p>
            <a:pPr marL="320040" indent="-320040" eaLnBrk="1" fontAlgn="auto" hangingPunct="1">
              <a:spcAft>
                <a:spcPts val="0"/>
              </a:spcAft>
              <a:buClr>
                <a:schemeClr val="accent6">
                  <a:lumMod val="75000"/>
                </a:schemeClr>
              </a:buClr>
              <a:defRPr/>
            </a:pPr>
            <a:r>
              <a:rPr lang="en-GB" sz="3600" dirty="0" smtClean="0"/>
              <a:t>A finely-tuned universe?</a:t>
            </a:r>
          </a:p>
        </p:txBody>
      </p:sp>
      <p:sp>
        <p:nvSpPr>
          <p:cNvPr id="54275" name="Text Box 3"/>
          <p:cNvSpPr txBox="1">
            <a:spLocks noChangeArrowheads="1"/>
          </p:cNvSpPr>
          <p:nvPr/>
        </p:nvSpPr>
        <p:spPr bwMode="auto">
          <a:xfrm>
            <a:off x="694378" y="548680"/>
            <a:ext cx="7508875" cy="3046412"/>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pPr>
            <a:r>
              <a:rPr lang="en-US" altLang="en-US" sz="3200" dirty="0">
                <a:solidFill>
                  <a:schemeClr val="tx1"/>
                </a:solidFill>
                <a:latin typeface="Tahoma" pitchFamily="34" charset="0"/>
              </a:rPr>
              <a:t>A common sense interpretation of the data suggests that a </a:t>
            </a:r>
            <a:r>
              <a:rPr lang="en-US" altLang="en-US" sz="3200" dirty="0" smtClean="0">
                <a:solidFill>
                  <a:schemeClr val="tx1"/>
                </a:solidFill>
                <a:latin typeface="Tahoma" pitchFamily="34" charset="0"/>
              </a:rPr>
              <a:t>super-intellect </a:t>
            </a:r>
            <a:r>
              <a:rPr lang="en-US" altLang="en-US" sz="3200" dirty="0">
                <a:solidFill>
                  <a:schemeClr val="tx1"/>
                </a:solidFill>
                <a:latin typeface="Tahoma" pitchFamily="34" charset="0"/>
              </a:rPr>
              <a:t>has monkeyed with physics, as well as with chemistry and biology.</a:t>
            </a:r>
          </a:p>
          <a:p>
            <a:pPr eaLnBrk="1" hangingPunct="1">
              <a:spcBef>
                <a:spcPct val="0"/>
              </a:spcBef>
              <a:spcAft>
                <a:spcPct val="0"/>
              </a:spcAft>
              <a:buClrTx/>
              <a:buSzTx/>
              <a:buFontTx/>
              <a:buNone/>
            </a:pPr>
            <a:endParaRPr lang="en-US" altLang="en-US" sz="3200" dirty="0">
              <a:solidFill>
                <a:schemeClr val="tx1"/>
              </a:solidFill>
              <a:latin typeface="Tahoma" pitchFamily="34" charset="0"/>
            </a:endParaRPr>
          </a:p>
          <a:p>
            <a:pPr algn="r" eaLnBrk="1" hangingPunct="1">
              <a:spcBef>
                <a:spcPct val="0"/>
              </a:spcBef>
              <a:spcAft>
                <a:spcPct val="0"/>
              </a:spcAft>
              <a:buClrTx/>
              <a:buSzTx/>
              <a:buFontTx/>
              <a:buNone/>
            </a:pPr>
            <a:r>
              <a:rPr lang="en-US" altLang="en-US" sz="3200" dirty="0">
                <a:solidFill>
                  <a:schemeClr val="tx1"/>
                </a:solidFill>
                <a:latin typeface="Tahoma" pitchFamily="34" charset="0"/>
              </a:rPr>
              <a:t>Sir Fred Hoyle, cosmologist</a:t>
            </a:r>
            <a:endParaRPr lang="en-GB" altLang="en-US" sz="3200" dirty="0">
              <a:solidFill>
                <a:schemeClr val="tx1"/>
              </a:solidFill>
              <a:latin typeface="Tahoma" pitchFamily="34" charset="0"/>
            </a:endParaRPr>
          </a:p>
        </p:txBody>
      </p:sp>
    </p:spTree>
    <p:extLst>
      <p:ext uri="{BB962C8B-B14F-4D97-AF65-F5344CB8AC3E}">
        <p14:creationId xmlns:p14="http://schemas.microsoft.com/office/powerpoint/2010/main" val="4026963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3" name="Rectangle 3"/>
          <p:cNvSpPr>
            <a:spLocks noGrp="1" noChangeArrowheads="1"/>
          </p:cNvSpPr>
          <p:nvPr>
            <p:ph type="body" idx="4294967295"/>
          </p:nvPr>
        </p:nvSpPr>
        <p:spPr>
          <a:xfrm>
            <a:off x="4211638" y="404813"/>
            <a:ext cx="4681537" cy="5780087"/>
          </a:xfrm>
        </p:spPr>
        <p:style>
          <a:lnRef idx="2">
            <a:schemeClr val="accent6"/>
          </a:lnRef>
          <a:fillRef idx="1">
            <a:schemeClr val="lt1"/>
          </a:fillRef>
          <a:effectRef idx="0">
            <a:schemeClr val="accent6"/>
          </a:effectRef>
          <a:fontRef idx="minor">
            <a:schemeClr val="dk1"/>
          </a:fontRef>
        </p:style>
        <p:txBody>
          <a:bodyPr/>
          <a:lstStyle/>
          <a:p>
            <a:pPr>
              <a:defRPr/>
            </a:pPr>
            <a:r>
              <a:rPr lang="en-GB" sz="2000" dirty="0"/>
              <a:t>Neither Darwin, Dawkins nor any other biologist has ever calculated the probability of a random search finding in the finite time available the sorts of complex systems which are so ubiquitous in nature.  Even today we have no way of rigorously estimating the probability or degree of isolation of even one functional protein.  </a:t>
            </a:r>
            <a:r>
              <a:rPr lang="en-GB" sz="2000" u="sng" dirty="0"/>
              <a:t>It is surely a little premature to claim that random processes could have assembled mosquitoes and elephants when we still have to determine the actual probability of the discovery by chance of one single functional protein molecule</a:t>
            </a:r>
            <a:r>
              <a:rPr lang="en-GB" sz="2000" u="sng" dirty="0" smtClean="0"/>
              <a:t>!</a:t>
            </a:r>
            <a:endParaRPr lang="en-GB" sz="1800" u="sng" dirty="0"/>
          </a:p>
          <a:p>
            <a:pPr>
              <a:defRPr/>
            </a:pPr>
            <a:r>
              <a:rPr lang="en-GB" sz="1400" dirty="0"/>
              <a:t>Michael Denton, Evolution: A theory in Crisis, Adler and Adler, 1986, p324</a:t>
            </a:r>
          </a:p>
          <a:p>
            <a:pPr marL="0" indent="0">
              <a:lnSpc>
                <a:spcPct val="80000"/>
              </a:lnSpc>
              <a:buFont typeface="Georgia" pitchFamily="18" charset="0"/>
              <a:buNone/>
              <a:defRPr/>
            </a:pPr>
            <a:endParaRPr lang="en-GB" altLang="en-US" sz="2400" dirty="0"/>
          </a:p>
        </p:txBody>
      </p:sp>
      <p:sp>
        <p:nvSpPr>
          <p:cNvPr id="4" name="Text Box 4"/>
          <p:cNvSpPr txBox="1">
            <a:spLocks noChangeArrowheads="1"/>
          </p:cNvSpPr>
          <p:nvPr/>
        </p:nvSpPr>
        <p:spPr bwMode="auto">
          <a:xfrm>
            <a:off x="376238" y="4149725"/>
            <a:ext cx="3619500" cy="181610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marL="514350" indent="-514350" algn="ctr" eaLnBrk="1" hangingPunct="1">
              <a:spcBef>
                <a:spcPct val="0"/>
              </a:spcBef>
              <a:spcAft>
                <a:spcPct val="0"/>
              </a:spcAft>
              <a:buClrTx/>
              <a:buSzTx/>
              <a:buFont typeface="Georgia" pitchFamily="18" charset="0"/>
              <a:buAutoNum type="arabicPlain" startAt="5"/>
              <a:defRPr/>
            </a:pPr>
            <a:r>
              <a:rPr lang="en-GB" altLang="en-US" sz="2800" b="1" u="sng" dirty="0" smtClean="0">
                <a:solidFill>
                  <a:srgbClr val="FF0000"/>
                </a:solidFill>
                <a:latin typeface="Tahoma" pitchFamily="34" charset="0"/>
              </a:rPr>
              <a:t>Improbability </a:t>
            </a:r>
            <a:r>
              <a:rPr lang="en-GB" altLang="en-US" sz="2800" b="1" dirty="0" smtClean="0">
                <a:solidFill>
                  <a:srgbClr val="FF0000"/>
                </a:solidFill>
                <a:latin typeface="Tahoma" pitchFamily="34" charset="0"/>
              </a:rPr>
              <a:t>of spontaneously generated macromolecules</a:t>
            </a:r>
            <a:r>
              <a:rPr lang="en-GB" altLang="en-US" sz="2800" b="1" u="sng" dirty="0" smtClean="0">
                <a:solidFill>
                  <a:srgbClr val="FF0000"/>
                </a:solidFill>
                <a:latin typeface="Tahoma" pitchFamily="34" charset="0"/>
              </a:rPr>
              <a:t> </a:t>
            </a:r>
            <a:endParaRPr lang="en-GB" altLang="en-US" sz="2800" b="1" dirty="0" smtClean="0">
              <a:solidFill>
                <a:srgbClr val="FF0000"/>
              </a:solidFill>
              <a:latin typeface="Tahoma" pitchFamily="34" charset="0"/>
            </a:endParaRPr>
          </a:p>
        </p:txBody>
      </p:sp>
    </p:spTree>
    <p:extLst>
      <p:ext uri="{BB962C8B-B14F-4D97-AF65-F5344CB8AC3E}">
        <p14:creationId xmlns:p14="http://schemas.microsoft.com/office/powerpoint/2010/main" val="38403804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912" y="4194276"/>
            <a:ext cx="5071765" cy="566936"/>
          </a:xfrm>
        </p:spPr>
        <p:txBody>
          <a:bodyPr/>
          <a:lstStyle/>
          <a:p>
            <a:pPr>
              <a:defRPr/>
            </a:pPr>
            <a:r>
              <a:rPr lang="en-GB" sz="3200" dirty="0" smtClean="0"/>
              <a:t>The Bacterial Flagellum</a:t>
            </a:r>
            <a:endParaRPr lang="en-GB" sz="3200" dirty="0"/>
          </a:p>
        </p:txBody>
      </p:sp>
      <p:sp>
        <p:nvSpPr>
          <p:cNvPr id="11268" name="Text Box 4"/>
          <p:cNvSpPr txBox="1">
            <a:spLocks noChangeArrowheads="1"/>
          </p:cNvSpPr>
          <p:nvPr/>
        </p:nvSpPr>
        <p:spPr bwMode="auto">
          <a:xfrm>
            <a:off x="193675" y="2060575"/>
            <a:ext cx="2865438" cy="267811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Font typeface="Georgia" pitchFamily="18" charset="0"/>
              <a:buNone/>
              <a:defRPr/>
            </a:pPr>
            <a:r>
              <a:rPr lang="en-GB" altLang="en-US" sz="2800" b="1" dirty="0">
                <a:solidFill>
                  <a:srgbClr val="FF0000"/>
                </a:solidFill>
                <a:latin typeface="Tahoma" pitchFamily="34" charset="0"/>
              </a:rPr>
              <a:t>6</a:t>
            </a:r>
            <a:r>
              <a:rPr lang="en-GB" altLang="en-US" sz="2800" b="1" dirty="0" smtClean="0">
                <a:solidFill>
                  <a:srgbClr val="FF0000"/>
                </a:solidFill>
                <a:latin typeface="Tahoma" pitchFamily="34" charset="0"/>
              </a:rPr>
              <a:t>	</a:t>
            </a:r>
            <a:r>
              <a:rPr lang="en-GB" altLang="en-US" sz="2800" b="1" u="sng" dirty="0" smtClean="0">
                <a:solidFill>
                  <a:srgbClr val="FF0000"/>
                </a:solidFill>
                <a:latin typeface="Tahoma" pitchFamily="34" charset="0"/>
              </a:rPr>
              <a:t>Intricacy</a:t>
            </a:r>
            <a:r>
              <a:rPr lang="en-GB" altLang="en-US" sz="2800" b="1" dirty="0" smtClean="0">
                <a:solidFill>
                  <a:srgbClr val="FF0000"/>
                </a:solidFill>
                <a:latin typeface="Tahoma" pitchFamily="34" charset="0"/>
              </a:rPr>
              <a:t> and irreducible</a:t>
            </a:r>
          </a:p>
          <a:p>
            <a:pPr algn="ctr" eaLnBrk="1" hangingPunct="1">
              <a:spcBef>
                <a:spcPct val="0"/>
              </a:spcBef>
              <a:spcAft>
                <a:spcPct val="0"/>
              </a:spcAft>
              <a:buClrTx/>
              <a:buSzTx/>
              <a:buFont typeface="Georgia" pitchFamily="18" charset="0"/>
              <a:buNone/>
              <a:defRPr/>
            </a:pPr>
            <a:r>
              <a:rPr lang="en-GB" altLang="en-US" sz="2800" b="1" dirty="0" smtClean="0">
                <a:solidFill>
                  <a:srgbClr val="FF0000"/>
                </a:solidFill>
                <a:latin typeface="Tahoma" pitchFamily="34" charset="0"/>
              </a:rPr>
              <a:t>complexity of molecular machines</a:t>
            </a:r>
          </a:p>
        </p:txBody>
      </p:sp>
    </p:spTree>
    <p:extLst>
      <p:ext uri="{BB962C8B-B14F-4D97-AF65-F5344CB8AC3E}">
        <p14:creationId xmlns:p14="http://schemas.microsoft.com/office/powerpoint/2010/main" val="30842157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1115616" y="3573016"/>
            <a:ext cx="1975082" cy="461661"/>
          </a:xfrm>
          <a:prstGeom prst="rect">
            <a:avLst/>
          </a:prstGeom>
          <a:ln/>
          <a:extLst/>
        </p:spPr>
        <p:style>
          <a:lnRef idx="2">
            <a:schemeClr val="accent2"/>
          </a:lnRef>
          <a:fillRef idx="1">
            <a:schemeClr val="lt1"/>
          </a:fillRef>
          <a:effectRef idx="0">
            <a:schemeClr val="accent2"/>
          </a:effectRef>
          <a:fontRef idx="minor">
            <a:schemeClr val="dk1"/>
          </a:fontRef>
        </p:style>
        <p:txBody>
          <a:bodyPr wrap="none" lIns="91435" tIns="45718" rIns="91435" bIns="45718">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pPr>
            <a:r>
              <a:rPr lang="en-GB" altLang="en-US" sz="2400" dirty="0">
                <a:solidFill>
                  <a:schemeClr val="tx1"/>
                </a:solidFill>
                <a:latin typeface="Tahoma" pitchFamily="34" charset="0"/>
                <a:ea typeface="ヒラギノ角ゴ ProN W3"/>
                <a:cs typeface="ヒラギノ角ゴ ProN W3"/>
                <a:sym typeface="Gill Sans Light"/>
              </a:rPr>
              <a:t>Michael Behe</a:t>
            </a:r>
          </a:p>
        </p:txBody>
      </p:sp>
      <p:sp>
        <p:nvSpPr>
          <p:cNvPr id="13316" name="Text Box 4"/>
          <p:cNvSpPr txBox="1">
            <a:spLocks noChangeArrowheads="1"/>
          </p:cNvSpPr>
          <p:nvPr/>
        </p:nvSpPr>
        <p:spPr bwMode="auto">
          <a:xfrm>
            <a:off x="591778" y="4472637"/>
            <a:ext cx="3475037" cy="1846655"/>
          </a:xfrm>
          <a:prstGeom prst="rect">
            <a:avLst/>
          </a:prstGeom>
          <a:ln/>
        </p:spPr>
        <p:style>
          <a:lnRef idx="2">
            <a:schemeClr val="accent4"/>
          </a:lnRef>
          <a:fillRef idx="1">
            <a:schemeClr val="lt1"/>
          </a:fillRef>
          <a:effectRef idx="0">
            <a:schemeClr val="accent4"/>
          </a:effectRef>
          <a:fontRef idx="minor">
            <a:schemeClr val="dk1"/>
          </a:fontRef>
        </p:style>
        <p:txBody>
          <a:bodyPr lIns="91435" tIns="45718" rIns="91435" bIns="45718">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None/>
              <a:defRPr/>
            </a:pPr>
            <a:r>
              <a:rPr lang="en-GB" altLang="en-US" sz="2400" dirty="0">
                <a:solidFill>
                  <a:schemeClr val="tx1"/>
                </a:solidFill>
                <a:latin typeface="Tahoma" pitchFamily="34" charset="0"/>
                <a:ea typeface="ヒラギノ角ゴ ProN W3"/>
                <a:cs typeface="ヒラギノ角ゴ ProN W3"/>
                <a:sym typeface="Gill Sans Light"/>
              </a:rPr>
              <a:t>See the new film ‘Revolutionary’</a:t>
            </a:r>
          </a:p>
          <a:p>
            <a:pPr algn="ctr" eaLnBrk="1" hangingPunct="1">
              <a:spcBef>
                <a:spcPct val="0"/>
              </a:spcBef>
              <a:spcAft>
                <a:spcPct val="0"/>
              </a:spcAft>
              <a:buClrTx/>
              <a:buSzTx/>
              <a:buFontTx/>
              <a:buNone/>
              <a:defRPr/>
            </a:pPr>
            <a:r>
              <a:rPr lang="en-GB" altLang="en-US" sz="2400" dirty="0">
                <a:solidFill>
                  <a:schemeClr val="tx1"/>
                </a:solidFill>
                <a:latin typeface="Tahoma" pitchFamily="34" charset="0"/>
                <a:ea typeface="ヒラギノ角ゴ ProN W3"/>
                <a:cs typeface="ヒラギノ角ゴ ProN W3"/>
                <a:sym typeface="Gill Sans Light"/>
              </a:rPr>
              <a:t> available on line </a:t>
            </a:r>
          </a:p>
          <a:p>
            <a:pPr eaLnBrk="1" hangingPunct="1">
              <a:spcBef>
                <a:spcPct val="0"/>
              </a:spcBef>
              <a:spcAft>
                <a:spcPct val="0"/>
              </a:spcAft>
              <a:buClrTx/>
              <a:buSzTx/>
              <a:buFontTx/>
              <a:buNone/>
              <a:defRPr/>
            </a:pPr>
            <a:endParaRPr lang="en-GB" altLang="en-US" sz="2400" dirty="0">
              <a:solidFill>
                <a:schemeClr val="tx1"/>
              </a:solidFill>
              <a:latin typeface="Tahoma" pitchFamily="34" charset="0"/>
              <a:ea typeface="ヒラギノ角ゴ ProN W3"/>
              <a:cs typeface="ヒラギノ角ゴ ProN W3"/>
              <a:sym typeface="Gill Sans Light"/>
            </a:endParaRPr>
          </a:p>
          <a:p>
            <a:pPr eaLnBrk="1" hangingPunct="1">
              <a:spcBef>
                <a:spcPct val="0"/>
              </a:spcBef>
              <a:spcAft>
                <a:spcPct val="0"/>
              </a:spcAft>
              <a:buClrTx/>
              <a:buSzTx/>
              <a:buFontTx/>
              <a:buNone/>
              <a:defRPr/>
            </a:pPr>
            <a:r>
              <a:rPr lang="en-GB" altLang="en-US" sz="1800" dirty="0">
                <a:solidFill>
                  <a:schemeClr val="tx1"/>
                </a:solidFill>
                <a:latin typeface="Tahoma" pitchFamily="34" charset="0"/>
                <a:ea typeface="ヒラギノ角ゴ ProN W3"/>
                <a:cs typeface="ヒラギノ角ゴ ProN W3"/>
                <a:sym typeface="Gill Sans Light"/>
              </a:rPr>
              <a:t>https://revolutionarybehe.com/</a:t>
            </a:r>
          </a:p>
        </p:txBody>
      </p:sp>
      <p:pic>
        <p:nvPicPr>
          <p:cNvPr id="10242" name="Picture 2" descr="C:\Users\user\Documents\images\beh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109" y="891457"/>
            <a:ext cx="3384376" cy="2609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3" descr="C:\Users\user\Documents\images\DsBlackBos11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764704"/>
            <a:ext cx="3456384" cy="524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26520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5373216"/>
            <a:ext cx="6512511" cy="1143000"/>
          </a:xfrm>
        </p:spPr>
        <p:txBody>
          <a:bodyPr/>
          <a:lstStyle/>
          <a:p>
            <a:r>
              <a:rPr lang="en-GB" sz="3600" dirty="0" smtClean="0"/>
              <a:t>Other big questions!</a:t>
            </a:r>
            <a:endParaRPr lang="en-GB" sz="3600" dirty="0"/>
          </a:p>
        </p:txBody>
      </p:sp>
      <p:sp>
        <p:nvSpPr>
          <p:cNvPr id="3" name="Content Placeholder 2"/>
          <p:cNvSpPr>
            <a:spLocks noGrp="1"/>
          </p:cNvSpPr>
          <p:nvPr>
            <p:ph sz="quarter" idx="13"/>
          </p:nvPr>
        </p:nvSpPr>
        <p:spPr>
          <a:xfrm>
            <a:off x="683568" y="764704"/>
            <a:ext cx="7776864" cy="4320480"/>
          </a:xfrm>
        </p:spPr>
        <p:style>
          <a:lnRef idx="2">
            <a:schemeClr val="accent6"/>
          </a:lnRef>
          <a:fillRef idx="1">
            <a:schemeClr val="lt1"/>
          </a:fillRef>
          <a:effectRef idx="0">
            <a:schemeClr val="accent6"/>
          </a:effectRef>
          <a:fontRef idx="minor">
            <a:schemeClr val="dk1"/>
          </a:fontRef>
        </p:style>
        <p:txBody>
          <a:bodyPr>
            <a:normAutofit/>
          </a:bodyPr>
          <a:lstStyle/>
          <a:p>
            <a:endParaRPr lang="en-GB" sz="3200" dirty="0" smtClean="0"/>
          </a:p>
          <a:p>
            <a:r>
              <a:rPr lang="en-GB" sz="3200" dirty="0" smtClean="0"/>
              <a:t>Where did the Universe come from?</a:t>
            </a:r>
          </a:p>
          <a:p>
            <a:endParaRPr lang="en-GB" sz="3200" dirty="0"/>
          </a:p>
          <a:p>
            <a:r>
              <a:rPr lang="en-GB" sz="3200" dirty="0" smtClean="0"/>
              <a:t>How did life arise?</a:t>
            </a:r>
          </a:p>
          <a:p>
            <a:endParaRPr lang="en-GB" sz="3200" dirty="0"/>
          </a:p>
          <a:p>
            <a:r>
              <a:rPr lang="en-GB" sz="3200" dirty="0" smtClean="0"/>
              <a:t>What is the origin of our consciousness?</a:t>
            </a:r>
          </a:p>
          <a:p>
            <a:endParaRPr lang="en-GB" sz="3200" dirty="0"/>
          </a:p>
          <a:p>
            <a:endParaRPr lang="en-GB" sz="3200" dirty="0"/>
          </a:p>
        </p:txBody>
      </p:sp>
    </p:spTree>
    <p:extLst>
      <p:ext uri="{BB962C8B-B14F-4D97-AF65-F5344CB8AC3E}">
        <p14:creationId xmlns:p14="http://schemas.microsoft.com/office/powerpoint/2010/main" val="26271295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23528" y="3989388"/>
            <a:ext cx="3816350" cy="138430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defRPr/>
            </a:pPr>
            <a:r>
              <a:rPr lang="en-GB" altLang="en-US" sz="2800" b="1" dirty="0">
                <a:solidFill>
                  <a:srgbClr val="FF0000"/>
                </a:solidFill>
                <a:latin typeface="Tahoma" pitchFamily="34" charset="0"/>
              </a:rPr>
              <a:t>7</a:t>
            </a:r>
            <a:r>
              <a:rPr lang="en-GB" altLang="en-US" sz="2800" b="1" dirty="0" smtClean="0">
                <a:solidFill>
                  <a:srgbClr val="FF0000"/>
                </a:solidFill>
                <a:latin typeface="Tahoma" pitchFamily="34" charset="0"/>
              </a:rPr>
              <a:t>	</a:t>
            </a:r>
            <a:r>
              <a:rPr lang="en-GB" altLang="en-US" sz="2800" b="1" u="sng" dirty="0" smtClean="0">
                <a:solidFill>
                  <a:srgbClr val="FF0000"/>
                </a:solidFill>
                <a:latin typeface="Tahoma" pitchFamily="34" charset="0"/>
              </a:rPr>
              <a:t>Information</a:t>
            </a:r>
            <a:r>
              <a:rPr lang="en-GB" altLang="en-US" sz="2800" b="1" dirty="0" smtClean="0">
                <a:solidFill>
                  <a:srgbClr val="FF0000"/>
                </a:solidFill>
                <a:latin typeface="Tahoma" pitchFamily="34" charset="0"/>
              </a:rPr>
              <a:t> in 	the genetic 	code</a:t>
            </a:r>
          </a:p>
        </p:txBody>
      </p:sp>
    </p:spTree>
    <p:extLst>
      <p:ext uri="{BB962C8B-B14F-4D97-AF65-F5344CB8AC3E}">
        <p14:creationId xmlns:p14="http://schemas.microsoft.com/office/powerpoint/2010/main" val="36025777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55576" y="1412776"/>
            <a:ext cx="7633519" cy="3240360"/>
          </a:xfr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ormAutofit/>
          </a:bodyPr>
          <a:lstStyle/>
          <a:p>
            <a:pPr algn="ctr" eaLnBrk="1" fontAlgn="auto" hangingPunct="1">
              <a:buClr>
                <a:schemeClr val="accent6">
                  <a:lumMod val="75000"/>
                </a:schemeClr>
              </a:buClr>
              <a:defRPr/>
            </a:pPr>
            <a:endParaRPr lang="en-GB" sz="2800" dirty="0" smtClean="0">
              <a:solidFill>
                <a:srgbClr val="FF0000"/>
              </a:solidFill>
            </a:endParaRPr>
          </a:p>
          <a:p>
            <a:pPr algn="ctr" eaLnBrk="1" fontAlgn="auto" hangingPunct="1">
              <a:buClr>
                <a:schemeClr val="accent6">
                  <a:lumMod val="75000"/>
                </a:schemeClr>
              </a:buClr>
              <a:defRPr/>
            </a:pPr>
            <a:r>
              <a:rPr lang="en-GB" sz="9600" dirty="0">
                <a:solidFill>
                  <a:srgbClr val="FF0000"/>
                </a:solidFill>
              </a:rPr>
              <a:t>4</a:t>
            </a:r>
            <a:r>
              <a:rPr lang="en-GB" sz="4000" dirty="0" smtClean="0">
                <a:solidFill>
                  <a:srgbClr val="FF0000"/>
                </a:solidFill>
              </a:rPr>
              <a:t>	</a:t>
            </a:r>
            <a:r>
              <a:rPr lang="en-GB" sz="4800" b="1" dirty="0" smtClean="0">
                <a:solidFill>
                  <a:srgbClr val="FF0000"/>
                </a:solidFill>
              </a:rPr>
              <a:t>The Biggest Questions</a:t>
            </a:r>
            <a:endParaRPr lang="en-GB" sz="4000" b="1" dirty="0">
              <a:solidFill>
                <a:srgbClr val="FF0000"/>
              </a:solidFill>
            </a:endParaRPr>
          </a:p>
        </p:txBody>
      </p:sp>
    </p:spTree>
    <p:extLst>
      <p:ext uri="{BB962C8B-B14F-4D97-AF65-F5344CB8AC3E}">
        <p14:creationId xmlns:p14="http://schemas.microsoft.com/office/powerpoint/2010/main" val="33122582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3568" y="272884"/>
            <a:ext cx="325339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GB" sz="2400" dirty="0">
                <a:solidFill>
                  <a:srgbClr val="FF0000"/>
                </a:solidFill>
              </a:rPr>
              <a:t>Where did the universe come from?</a:t>
            </a:r>
          </a:p>
        </p:txBody>
      </p:sp>
      <p:pic>
        <p:nvPicPr>
          <p:cNvPr id="7173" name="Picture 5" descr="C:\Users\user\Pictures\img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12776"/>
            <a:ext cx="3253396" cy="4905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9992" y="476672"/>
            <a:ext cx="4320480" cy="57861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000" dirty="0"/>
              <a:t>A fascinating antidote to outmoded philosophical and religious thinking … a provocative game-changing entry into the debate about the existence of God and everything that exists.   .. Forget Jesus … the stars died so that you could be born.</a:t>
            </a:r>
          </a:p>
          <a:p>
            <a:pPr algn="r"/>
            <a:r>
              <a:rPr lang="en-GB" sz="1600" dirty="0"/>
              <a:t>Book cover</a:t>
            </a:r>
          </a:p>
          <a:p>
            <a:endParaRPr lang="en-GB" dirty="0"/>
          </a:p>
          <a:p>
            <a:r>
              <a:rPr lang="en-GB" sz="2000" dirty="0"/>
              <a:t>..</a:t>
            </a:r>
            <a:r>
              <a:rPr lang="en-GB" sz="2000" dirty="0">
                <a:solidFill>
                  <a:srgbClr val="FF0000"/>
                </a:solidFill>
              </a:rPr>
              <a:t>all the signs suggest that (something from nothing) is how our universe </a:t>
            </a:r>
            <a:r>
              <a:rPr lang="en-GB" sz="2000" i="1" dirty="0">
                <a:solidFill>
                  <a:srgbClr val="FF0000"/>
                </a:solidFill>
              </a:rPr>
              <a:t>could</a:t>
            </a:r>
            <a:r>
              <a:rPr lang="en-GB" sz="2000" dirty="0">
                <a:solidFill>
                  <a:srgbClr val="FF0000"/>
                </a:solidFill>
              </a:rPr>
              <a:t> have arisen</a:t>
            </a:r>
            <a:r>
              <a:rPr lang="en-GB" sz="2000" dirty="0"/>
              <a:t>.  </a:t>
            </a:r>
          </a:p>
          <a:p>
            <a:endParaRPr lang="en-GB" sz="2000" dirty="0"/>
          </a:p>
          <a:p>
            <a:r>
              <a:rPr lang="en-GB" sz="2000" dirty="0"/>
              <a:t>I stress the word </a:t>
            </a:r>
            <a:r>
              <a:rPr lang="en-GB" sz="2000" i="1" dirty="0"/>
              <a:t>could</a:t>
            </a:r>
            <a:r>
              <a:rPr lang="en-GB" sz="2000" dirty="0"/>
              <a:t> here, because we may never have enough empirical information to resolve this question unambiguously’</a:t>
            </a:r>
          </a:p>
          <a:p>
            <a:pPr algn="r"/>
            <a:r>
              <a:rPr lang="en-GB" sz="1600" dirty="0"/>
              <a:t>P xiii</a:t>
            </a:r>
          </a:p>
        </p:txBody>
      </p:sp>
    </p:spTree>
    <p:extLst>
      <p:ext uri="{BB962C8B-B14F-4D97-AF65-F5344CB8AC3E}">
        <p14:creationId xmlns:p14="http://schemas.microsoft.com/office/powerpoint/2010/main" val="25868655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Placeholder 5"/>
          <p:cNvSpPr>
            <a:spLocks noGrp="1"/>
          </p:cNvSpPr>
          <p:nvPr>
            <p:ph type="body" sz="half" idx="2"/>
          </p:nvPr>
        </p:nvSpPr>
        <p:spPr>
          <a:xfrm>
            <a:off x="827584" y="1703185"/>
            <a:ext cx="3600450" cy="3312368"/>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endParaRPr lang="en-GB" altLang="en-US" sz="3000" dirty="0" smtClean="0"/>
          </a:p>
          <a:p>
            <a:r>
              <a:rPr lang="en-GB" altLang="en-US" sz="3000" dirty="0" smtClean="0"/>
              <a:t>‘An infinite number of universes is </a:t>
            </a:r>
            <a:r>
              <a:rPr lang="en-GB" altLang="en-US" sz="3000" dirty="0"/>
              <a:t>more plausible than God</a:t>
            </a:r>
            <a:r>
              <a:rPr lang="en-GB" altLang="en-US" sz="3000" dirty="0" smtClean="0"/>
              <a:t>’</a:t>
            </a:r>
          </a:p>
          <a:p>
            <a:endParaRPr lang="en-GB" altLang="en-US" sz="2800" dirty="0" smtClean="0"/>
          </a:p>
          <a:p>
            <a:pPr algn="r"/>
            <a:r>
              <a:rPr lang="en-GB" altLang="en-US" sz="2600" dirty="0" smtClean="0"/>
              <a:t>S</a:t>
            </a:r>
            <a:r>
              <a:rPr lang="en-GB" altLang="en-US" sz="2600" dirty="0"/>
              <a:t>ean Carroll</a:t>
            </a:r>
            <a:endParaRPr lang="en-GB" altLang="en-US" sz="2600" dirty="0" smtClean="0"/>
          </a:p>
          <a:p>
            <a:pPr algn="r" eaLnBrk="1" hangingPunct="1"/>
            <a:r>
              <a:rPr lang="en-GB" altLang="en-US" sz="2600" dirty="0" smtClean="0"/>
              <a:t>Caltech</a:t>
            </a:r>
          </a:p>
        </p:txBody>
      </p:sp>
    </p:spTree>
    <p:extLst>
      <p:ext uri="{BB962C8B-B14F-4D97-AF65-F5344CB8AC3E}">
        <p14:creationId xmlns:p14="http://schemas.microsoft.com/office/powerpoint/2010/main" val="19020067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755576" y="4293096"/>
            <a:ext cx="3600400" cy="648072"/>
          </a:xfrm>
        </p:spPr>
        <p:txBody>
          <a:bodyPr/>
          <a:lstStyle/>
          <a:p>
            <a:pPr marL="0" indent="0" algn="ctr" eaLnBrk="1" fontAlgn="auto" hangingPunct="1">
              <a:spcAft>
                <a:spcPts val="0"/>
              </a:spcAft>
              <a:buClr>
                <a:schemeClr val="accent6">
                  <a:lumMod val="75000"/>
                </a:schemeClr>
              </a:buClr>
              <a:buNone/>
              <a:defRPr/>
            </a:pPr>
            <a:r>
              <a:rPr lang="en-GB" sz="2400" dirty="0" smtClean="0"/>
              <a:t>Prof Stephen Hawking</a:t>
            </a:r>
          </a:p>
        </p:txBody>
      </p:sp>
      <p:pic>
        <p:nvPicPr>
          <p:cNvPr id="3174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932363" y="404813"/>
            <a:ext cx="3678237" cy="5976937"/>
          </a:xfrm>
        </p:spPr>
      </p:pic>
      <p:sp>
        <p:nvSpPr>
          <p:cNvPr id="31748" name="Text Placeholder 5"/>
          <p:cNvSpPr>
            <a:spLocks noGrp="1"/>
          </p:cNvSpPr>
          <p:nvPr>
            <p:ph type="body" sz="half" idx="2"/>
          </p:nvPr>
        </p:nvSpPr>
        <p:spPr>
          <a:xfrm>
            <a:off x="755576" y="1772816"/>
            <a:ext cx="3600450" cy="2520280"/>
          </a:xfrm>
        </p:spPr>
        <p:style>
          <a:lnRef idx="2">
            <a:schemeClr val="accent2"/>
          </a:lnRef>
          <a:fillRef idx="1">
            <a:schemeClr val="lt1"/>
          </a:fillRef>
          <a:effectRef idx="0">
            <a:schemeClr val="accent2"/>
          </a:effectRef>
          <a:fontRef idx="minor">
            <a:schemeClr val="dk1"/>
          </a:fontRef>
        </p:style>
        <p:txBody>
          <a:bodyPr>
            <a:normAutofit/>
          </a:bodyPr>
          <a:lstStyle/>
          <a:p>
            <a:pPr eaLnBrk="1" hangingPunct="1"/>
            <a:r>
              <a:rPr lang="en-GB" altLang="en-US" sz="2800" dirty="0" smtClean="0"/>
              <a:t>‘Because there is a law of gravity, the universe can and will create itself out of nothing’</a:t>
            </a:r>
          </a:p>
        </p:txBody>
      </p:sp>
    </p:spTree>
    <p:extLst>
      <p:ext uri="{BB962C8B-B14F-4D97-AF65-F5344CB8AC3E}">
        <p14:creationId xmlns:p14="http://schemas.microsoft.com/office/powerpoint/2010/main" val="14027916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250" y="4941168"/>
            <a:ext cx="3359716" cy="432048"/>
          </a:xfrm>
        </p:spPr>
        <p:txBody>
          <a:bodyPr/>
          <a:lstStyle/>
          <a:p>
            <a:pPr marL="0" indent="0" algn="ctr">
              <a:buNone/>
              <a:defRPr/>
            </a:pPr>
            <a:r>
              <a:rPr lang="en-US" sz="2400" b="0" dirty="0" smtClean="0"/>
              <a:t>Prof John Lennox</a:t>
            </a:r>
            <a:br>
              <a:rPr lang="en-US" sz="2400" b="0" dirty="0" smtClean="0"/>
            </a:br>
            <a:r>
              <a:rPr lang="en-US" sz="2400" b="0" dirty="0" smtClean="0"/>
              <a:t>Oxford</a:t>
            </a:r>
            <a:r>
              <a:rPr lang="en-GB" dirty="0" smtClean="0"/>
              <a:t/>
            </a:r>
            <a:br>
              <a:rPr lang="en-GB" dirty="0" smtClean="0"/>
            </a:br>
            <a:endParaRPr lang="en-GB" dirty="0"/>
          </a:p>
        </p:txBody>
      </p:sp>
      <p:sp>
        <p:nvSpPr>
          <p:cNvPr id="3" name="Content Placeholder 2"/>
          <p:cNvSpPr>
            <a:spLocks noGrp="1"/>
          </p:cNvSpPr>
          <p:nvPr>
            <p:ph sz="quarter" idx="13"/>
          </p:nvPr>
        </p:nvSpPr>
        <p:spPr>
          <a:xfrm>
            <a:off x="611560" y="1628800"/>
            <a:ext cx="4032448" cy="3744416"/>
          </a:xfrm>
        </p:spPr>
        <p:style>
          <a:lnRef idx="2">
            <a:schemeClr val="accent2"/>
          </a:lnRef>
          <a:fillRef idx="1">
            <a:schemeClr val="lt1"/>
          </a:fillRef>
          <a:effectRef idx="0">
            <a:schemeClr val="accent2"/>
          </a:effectRef>
          <a:fontRef idx="minor">
            <a:schemeClr val="dk1"/>
          </a:fontRef>
        </p:style>
        <p:txBody>
          <a:bodyPr>
            <a:normAutofit lnSpcReduction="10000"/>
          </a:bodyPr>
          <a:lstStyle/>
          <a:p>
            <a:pPr>
              <a:defRPr/>
            </a:pPr>
            <a:endParaRPr lang="en-US" sz="2800" dirty="0" smtClean="0"/>
          </a:p>
          <a:p>
            <a:pPr>
              <a:defRPr/>
            </a:pPr>
            <a:r>
              <a:rPr lang="en-US" sz="2800" dirty="0" smtClean="0"/>
              <a:t>What all this goes to show is that nonsense remains nonsense, even when talked by world-famous scientists.”</a:t>
            </a:r>
            <a:r>
              <a:rPr lang="en-US" dirty="0"/>
              <a:t> </a:t>
            </a:r>
            <a:endParaRPr lang="en-US" dirty="0" smtClean="0"/>
          </a:p>
          <a:p>
            <a:pPr>
              <a:defRPr/>
            </a:pPr>
            <a:endParaRPr lang="en-US" dirty="0"/>
          </a:p>
          <a:p>
            <a:pPr marL="45720" indent="0" algn="r">
              <a:buNone/>
              <a:defRPr/>
            </a:pPr>
            <a:r>
              <a:rPr lang="en-US" sz="2000" i="1" dirty="0" smtClean="0"/>
              <a:t>God and Stephen Hawking, p32</a:t>
            </a:r>
          </a:p>
          <a:p>
            <a:pPr marL="45720" indent="0" algn="r">
              <a:buNone/>
              <a:defRPr/>
            </a:pPr>
            <a:endParaRPr lang="en-GB" sz="2000" i="1" dirty="0"/>
          </a:p>
          <a:p>
            <a:pPr marL="46037" indent="0">
              <a:buFont typeface="Georgia" pitchFamily="18" charset="0"/>
              <a:buNone/>
              <a:defRPr/>
            </a:pPr>
            <a:endParaRPr lang="en-GB" dirty="0"/>
          </a:p>
        </p:txBody>
      </p:sp>
      <p:pic>
        <p:nvPicPr>
          <p:cNvPr id="3075" name="Picture 3" descr="C:\Users\user\Documents\images\LennoxNew0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890" y="2276872"/>
            <a:ext cx="3597906"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40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55576" y="1412776"/>
            <a:ext cx="7633519" cy="3240360"/>
          </a:xfr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ormAutofit fontScale="92500"/>
          </a:bodyPr>
          <a:lstStyle/>
          <a:p>
            <a:pPr algn="ctr" eaLnBrk="1" fontAlgn="auto" hangingPunct="1">
              <a:buClr>
                <a:schemeClr val="accent6">
                  <a:lumMod val="75000"/>
                </a:schemeClr>
              </a:buClr>
              <a:defRPr/>
            </a:pPr>
            <a:endParaRPr lang="en-GB" sz="2800" dirty="0" smtClean="0">
              <a:solidFill>
                <a:srgbClr val="FF0000"/>
              </a:solidFill>
            </a:endParaRPr>
          </a:p>
          <a:p>
            <a:pPr algn="ctr" eaLnBrk="1" fontAlgn="auto" hangingPunct="1">
              <a:buClr>
                <a:schemeClr val="accent6">
                  <a:lumMod val="75000"/>
                </a:schemeClr>
              </a:buClr>
              <a:defRPr/>
            </a:pPr>
            <a:r>
              <a:rPr lang="en-GB" sz="9600" dirty="0">
                <a:solidFill>
                  <a:srgbClr val="FF0000"/>
                </a:solidFill>
              </a:rPr>
              <a:t>5</a:t>
            </a:r>
            <a:r>
              <a:rPr lang="en-GB" sz="4000" dirty="0" smtClean="0">
                <a:solidFill>
                  <a:srgbClr val="FF0000"/>
                </a:solidFill>
              </a:rPr>
              <a:t>	</a:t>
            </a:r>
            <a:r>
              <a:rPr lang="en-GB" sz="4800" b="1" dirty="0" smtClean="0">
                <a:solidFill>
                  <a:srgbClr val="FF0000"/>
                </a:solidFill>
              </a:rPr>
              <a:t>Darwinism is ultimately Philosophy, not Science</a:t>
            </a:r>
            <a:endParaRPr lang="en-GB" sz="4000" b="1" dirty="0">
              <a:solidFill>
                <a:srgbClr val="FF0000"/>
              </a:solidFill>
            </a:endParaRPr>
          </a:p>
        </p:txBody>
      </p:sp>
    </p:spTree>
    <p:extLst>
      <p:ext uri="{BB962C8B-B14F-4D97-AF65-F5344CB8AC3E}">
        <p14:creationId xmlns:p14="http://schemas.microsoft.com/office/powerpoint/2010/main" val="17987815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4916734" y="1067454"/>
            <a:ext cx="3274000" cy="3077766"/>
          </a:xfrm>
          <a:prstGeom prst="rect">
            <a:avLst/>
          </a:prstGeom>
          <a:ln/>
          <a:extLst/>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eaLnBrk="1" hangingPunct="1">
              <a:spcBef>
                <a:spcPct val="50000"/>
              </a:spcBef>
              <a:spcAft>
                <a:spcPct val="0"/>
              </a:spcAft>
              <a:buClrTx/>
              <a:buSzTx/>
              <a:buFontTx/>
              <a:buNone/>
              <a:defRPr/>
            </a:pPr>
            <a:r>
              <a:rPr lang="en-GB" altLang="en-US" sz="2400" dirty="0">
                <a:solidFill>
                  <a:schemeClr val="tx1"/>
                </a:solidFill>
                <a:latin typeface="Arial" pitchFamily="34" charset="0"/>
              </a:rPr>
              <a:t>‘Even if all the data point to an intelligent designer, such an hypothesis is excluded from science because it is not naturalistic’</a:t>
            </a:r>
          </a:p>
          <a:p>
            <a:pPr algn="r" eaLnBrk="1" hangingPunct="1">
              <a:spcBef>
                <a:spcPct val="50000"/>
              </a:spcBef>
              <a:spcAft>
                <a:spcPct val="0"/>
              </a:spcAft>
              <a:buClrTx/>
              <a:buSzTx/>
              <a:buFontTx/>
              <a:buNone/>
              <a:defRPr/>
            </a:pPr>
            <a:r>
              <a:rPr lang="en-GB" altLang="en-US" sz="2000" dirty="0">
                <a:solidFill>
                  <a:schemeClr val="tx1"/>
                </a:solidFill>
                <a:latin typeface="Arial" pitchFamily="34" charset="0"/>
              </a:rPr>
              <a:t>Scott C Todd in a letter to </a:t>
            </a:r>
            <a:r>
              <a:rPr lang="en-GB" altLang="en-US" sz="2000" i="1" dirty="0">
                <a:solidFill>
                  <a:schemeClr val="tx1"/>
                </a:solidFill>
                <a:latin typeface="Arial" pitchFamily="34" charset="0"/>
              </a:rPr>
              <a:t>Nature</a:t>
            </a:r>
            <a:r>
              <a:rPr lang="en-GB" altLang="en-US" sz="2000" dirty="0">
                <a:solidFill>
                  <a:schemeClr val="tx1"/>
                </a:solidFill>
                <a:latin typeface="Arial" pitchFamily="34" charset="0"/>
              </a:rPr>
              <a:t>, Sept 30, 1999 </a:t>
            </a:r>
          </a:p>
        </p:txBody>
      </p:sp>
      <p:sp>
        <p:nvSpPr>
          <p:cNvPr id="2" name="TextBox 1"/>
          <p:cNvSpPr txBox="1"/>
          <p:nvPr/>
        </p:nvSpPr>
        <p:spPr>
          <a:xfrm>
            <a:off x="2699792" y="4941168"/>
            <a:ext cx="3189663" cy="113877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2400" dirty="0"/>
              <a:t>Not the facts </a:t>
            </a:r>
          </a:p>
          <a:p>
            <a:pPr algn="ctr"/>
            <a:r>
              <a:rPr lang="en-GB" sz="2400" dirty="0"/>
              <a:t>but the philosophy !</a:t>
            </a:r>
          </a:p>
          <a:p>
            <a:pPr algn="r"/>
            <a:r>
              <a:rPr lang="en-GB" sz="2000" dirty="0"/>
              <a:t>P Johnson</a:t>
            </a:r>
          </a:p>
        </p:txBody>
      </p:sp>
    </p:spTree>
    <p:extLst>
      <p:ext uri="{BB962C8B-B14F-4D97-AF65-F5344CB8AC3E}">
        <p14:creationId xmlns:p14="http://schemas.microsoft.com/office/powerpoint/2010/main" val="41877656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0"/>
          <p:cNvSpPr txBox="1">
            <a:spLocks noChangeArrowheads="1"/>
          </p:cNvSpPr>
          <p:nvPr/>
        </p:nvSpPr>
        <p:spPr bwMode="auto">
          <a:xfrm>
            <a:off x="3059832" y="1052736"/>
            <a:ext cx="5759872" cy="403187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defRPr/>
            </a:pPr>
            <a:r>
              <a:rPr lang="en-GB" altLang="en-US" sz="2000" dirty="0" smtClean="0">
                <a:solidFill>
                  <a:schemeClr val="tx1"/>
                </a:solidFill>
                <a:latin typeface="Tahoma" pitchFamily="34" charset="0"/>
              </a:rPr>
              <a:t>Our willingness to accept scientific claims that are against common sense is the key to an understanding of the real struggle between science and the supernatural.  </a:t>
            </a:r>
            <a:r>
              <a:rPr lang="en-GB" altLang="en-US" sz="2000" dirty="0" smtClean="0">
                <a:solidFill>
                  <a:srgbClr val="FF0000"/>
                </a:solidFill>
                <a:latin typeface="Tahoma" pitchFamily="34" charset="0"/>
              </a:rPr>
              <a:t>We take the side of science in spite of the patent absurdity of some of its constructs</a:t>
            </a:r>
            <a:r>
              <a:rPr lang="en-GB" altLang="en-US" sz="2000" dirty="0" smtClean="0">
                <a:solidFill>
                  <a:schemeClr val="tx1"/>
                </a:solidFill>
                <a:latin typeface="Tahoma" pitchFamily="34" charset="0"/>
              </a:rPr>
              <a:t>, in spite of its failure to fulfil many of its extravagant promises of health and life, in spite of the tolerance of the scientific community for unsubstantiated just-so stories, because </a:t>
            </a:r>
            <a:r>
              <a:rPr lang="en-GB" altLang="en-US" sz="2000" dirty="0" smtClean="0">
                <a:solidFill>
                  <a:srgbClr val="FF0000"/>
                </a:solidFill>
                <a:latin typeface="Tahoma" pitchFamily="34" charset="0"/>
              </a:rPr>
              <a:t>we have a prior commitment, a commitment to materialism</a:t>
            </a:r>
            <a:r>
              <a:rPr lang="en-GB" altLang="en-US" sz="2000" dirty="0" smtClean="0">
                <a:solidFill>
                  <a:schemeClr val="tx1"/>
                </a:solidFill>
                <a:latin typeface="Tahoma" pitchFamily="34" charset="0"/>
              </a:rPr>
              <a:t>.  </a:t>
            </a:r>
          </a:p>
          <a:p>
            <a:pPr algn="r" eaLnBrk="1" hangingPunct="1">
              <a:spcBef>
                <a:spcPct val="0"/>
              </a:spcBef>
              <a:spcAft>
                <a:spcPct val="0"/>
              </a:spcAft>
              <a:buClrTx/>
              <a:buSzTx/>
              <a:buFontTx/>
              <a:buNone/>
              <a:defRPr/>
            </a:pPr>
            <a:r>
              <a:rPr lang="en-GB" altLang="en-US" sz="1800" dirty="0" smtClean="0">
                <a:solidFill>
                  <a:schemeClr val="tx1"/>
                </a:solidFill>
                <a:latin typeface="Tahoma" pitchFamily="34" charset="0"/>
              </a:rPr>
              <a:t>Richard Lewontin </a:t>
            </a:r>
          </a:p>
          <a:p>
            <a:pPr algn="r" eaLnBrk="1" hangingPunct="1">
              <a:spcBef>
                <a:spcPct val="0"/>
              </a:spcBef>
              <a:spcAft>
                <a:spcPct val="0"/>
              </a:spcAft>
              <a:buClrTx/>
              <a:buSzTx/>
              <a:buFontTx/>
              <a:buNone/>
              <a:defRPr/>
            </a:pPr>
            <a:r>
              <a:rPr lang="en-GB" altLang="en-US" sz="1800" dirty="0" smtClean="0">
                <a:solidFill>
                  <a:schemeClr val="tx1"/>
                </a:solidFill>
                <a:latin typeface="Tahoma" pitchFamily="34" charset="0"/>
              </a:rPr>
              <a:t>Professor of Biology, Harvard </a:t>
            </a:r>
          </a:p>
        </p:txBody>
      </p:sp>
    </p:spTree>
    <p:extLst>
      <p:ext uri="{BB962C8B-B14F-4D97-AF65-F5344CB8AC3E}">
        <p14:creationId xmlns:p14="http://schemas.microsoft.com/office/powerpoint/2010/main" val="9922893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404664"/>
            <a:ext cx="3692472" cy="5853113"/>
          </a:xfrm>
        </p:spPr>
      </p:pic>
      <p:sp>
        <p:nvSpPr>
          <p:cNvPr id="4" name="Text Placeholder 3"/>
          <p:cNvSpPr>
            <a:spLocks noGrp="1"/>
          </p:cNvSpPr>
          <p:nvPr>
            <p:ph type="body" sz="half" idx="2"/>
          </p:nvPr>
        </p:nvSpPr>
        <p:spPr>
          <a:xfrm>
            <a:off x="5364088" y="1124744"/>
            <a:ext cx="2936305" cy="4680520"/>
          </a:xfrm>
        </p:spPr>
        <p:style>
          <a:lnRef idx="2">
            <a:schemeClr val="accent6"/>
          </a:lnRef>
          <a:fillRef idx="1">
            <a:schemeClr val="lt1"/>
          </a:fillRef>
          <a:effectRef idx="0">
            <a:schemeClr val="accent6"/>
          </a:effectRef>
          <a:fontRef idx="minor">
            <a:schemeClr val="dk1"/>
          </a:fontRef>
        </p:style>
        <p:txBody>
          <a:bodyPr>
            <a:normAutofit/>
          </a:bodyPr>
          <a:lstStyle/>
          <a:p>
            <a:r>
              <a:rPr lang="en-GB" sz="2400" dirty="0"/>
              <a:t>‘Our concern … is whether a secular indoctrination process is at work in British and European society, programming people against religious belief and, if so, whether education is an accomplice in this.’</a:t>
            </a:r>
          </a:p>
        </p:txBody>
      </p:sp>
    </p:spTree>
    <p:extLst>
      <p:ext uri="{BB962C8B-B14F-4D97-AF65-F5344CB8AC3E}">
        <p14:creationId xmlns:p14="http://schemas.microsoft.com/office/powerpoint/2010/main" val="2890290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643437" y="1482199"/>
            <a:ext cx="3889375" cy="3785652"/>
          </a:xfrm>
          <a:prstGeom prst="rect">
            <a:avLst/>
          </a:prstGeom>
          <a:ln/>
        </p:spPr>
        <p:style>
          <a:lnRef idx="2">
            <a:schemeClr val="accent2"/>
          </a:lnRef>
          <a:fillRef idx="1">
            <a:schemeClr val="lt1"/>
          </a:fillRef>
          <a:effectRef idx="0">
            <a:schemeClr val="accent2"/>
          </a:effectRef>
          <a:fontRef idx="minor">
            <a:schemeClr val="dk1"/>
          </a:fontRef>
        </p:style>
        <p:txBody>
          <a:bodyPr anchor="ctr">
            <a:spAutoFit/>
          </a:bodyPr>
          <a:lstStyle/>
          <a:p>
            <a:pPr eaLnBrk="0" hangingPunct="0">
              <a:defRPr/>
            </a:pPr>
            <a:r>
              <a:rPr lang="en-GB" altLang="en-US" sz="2000" i="1" dirty="0">
                <a:solidFill>
                  <a:srgbClr val="000000"/>
                </a:solidFill>
                <a:latin typeface="Calibri" panose="020F0502020204030204" pitchFamily="34" charset="0"/>
                <a:ea typeface="Times New Roman" pitchFamily="18" charset="0"/>
                <a:cs typeface="Arial" pitchFamily="34" charset="0"/>
              </a:rPr>
              <a:t>'We know how simple life evolved into our present biosphere.  But we don't know how the first life was generated from a "soup" of chemicals. </a:t>
            </a:r>
            <a:r>
              <a:rPr lang="en-GB" altLang="en-US" sz="2000" dirty="0">
                <a:solidFill>
                  <a:srgbClr val="000000"/>
                </a:solidFill>
                <a:latin typeface="Calibri" pitchFamily="34" charset="0"/>
                <a:ea typeface="Times New Roman" pitchFamily="18" charset="0"/>
                <a:cs typeface="Arial" pitchFamily="34" charset="0"/>
              </a:rPr>
              <a:t> </a:t>
            </a:r>
            <a:r>
              <a:rPr lang="en-GB" altLang="en-US" sz="2000" dirty="0">
                <a:solidFill>
                  <a:srgbClr val="FF0000"/>
                </a:solidFill>
                <a:latin typeface="Calibri" pitchFamily="34" charset="0"/>
                <a:ea typeface="Times New Roman" pitchFamily="18" charset="0"/>
                <a:cs typeface="Arial" pitchFamily="34" charset="0"/>
              </a:rPr>
              <a:t> </a:t>
            </a:r>
            <a:r>
              <a:rPr lang="en-GB" altLang="en-US" sz="2000" i="1" dirty="0">
                <a:solidFill>
                  <a:srgbClr val="FF0000"/>
                </a:solidFill>
                <a:latin typeface="Calibri" pitchFamily="34" charset="0"/>
                <a:ea typeface="Times New Roman" pitchFamily="18" charset="0"/>
                <a:cs typeface="Arial" pitchFamily="34" charset="0"/>
              </a:rPr>
              <a:t>It might have involved a fluke so rare that it happened only once in the entire galaxy </a:t>
            </a:r>
            <a:r>
              <a:rPr lang="en-GB" altLang="en-US" sz="2000" i="1" dirty="0">
                <a:solidFill>
                  <a:srgbClr val="000000"/>
                </a:solidFill>
                <a:latin typeface="Calibri" pitchFamily="34" charset="0"/>
                <a:ea typeface="Times New Roman" pitchFamily="18" charset="0"/>
                <a:cs typeface="Arial" pitchFamily="34" charset="0"/>
              </a:rPr>
              <a:t>- like shuffling a whole pack of cards into a perfect order.  On the other hand, this crucial transition </a:t>
            </a:r>
            <a:r>
              <a:rPr lang="en-GB" altLang="en-US" sz="2000" i="1" dirty="0">
                <a:solidFill>
                  <a:srgbClr val="FF0000"/>
                </a:solidFill>
                <a:latin typeface="Calibri" pitchFamily="34" charset="0"/>
                <a:ea typeface="Times New Roman" pitchFamily="18" charset="0"/>
                <a:cs typeface="Arial" pitchFamily="34" charset="0"/>
              </a:rPr>
              <a:t>might have been almost inevitable</a:t>
            </a:r>
            <a:r>
              <a:rPr lang="en-GB" altLang="en-US" sz="2000" i="1" dirty="0">
                <a:solidFill>
                  <a:srgbClr val="000000"/>
                </a:solidFill>
                <a:latin typeface="Calibri" pitchFamily="34" charset="0"/>
                <a:ea typeface="Times New Roman" pitchFamily="18" charset="0"/>
                <a:cs typeface="Arial" pitchFamily="34" charset="0"/>
              </a:rPr>
              <a:t> given the "right" environment.'</a:t>
            </a:r>
            <a:r>
              <a:rPr lang="en-GB" altLang="en-US" sz="2000" i="1" dirty="0">
                <a:solidFill>
                  <a:srgbClr val="000000"/>
                </a:solidFill>
                <a:ea typeface="Times New Roman" pitchFamily="18" charset="0"/>
                <a:cs typeface="Arial" pitchFamily="34" charset="0"/>
              </a:rPr>
              <a:t> </a:t>
            </a:r>
            <a:endParaRPr lang="en-GB" altLang="en-US" sz="2000" i="1" dirty="0">
              <a:solidFill>
                <a:srgbClr val="000000"/>
              </a:solidFill>
              <a:latin typeface="Times New Roman" pitchFamily="18" charset="0"/>
              <a:ea typeface="Times New Roman" pitchFamily="18" charset="0"/>
              <a:cs typeface="Arial" pitchFamily="34" charset="0"/>
            </a:endParaRPr>
          </a:p>
        </p:txBody>
      </p:sp>
      <p:sp>
        <p:nvSpPr>
          <p:cNvPr id="7172" name="TextBox 5"/>
          <p:cNvSpPr txBox="1">
            <a:spLocks noChangeArrowheads="1"/>
          </p:cNvSpPr>
          <p:nvPr/>
        </p:nvSpPr>
        <p:spPr bwMode="auto">
          <a:xfrm>
            <a:off x="1102627" y="5661025"/>
            <a:ext cx="2441575" cy="646113"/>
          </a:xfrm>
          <a:prstGeom prst="rect">
            <a:avLst/>
          </a:prstGeom>
          <a:ln/>
          <a:extLst/>
        </p:spPr>
        <p:style>
          <a:lnRef idx="2">
            <a:schemeClr val="accent2"/>
          </a:lnRef>
          <a:fillRef idx="1">
            <a:schemeClr val="lt1"/>
          </a:fillRef>
          <a:effectRef idx="0">
            <a:schemeClr val="accent2"/>
          </a:effectRef>
          <a:fontRef idx="minor">
            <a:schemeClr val="dk1"/>
          </a:fontRef>
        </p:style>
        <p:txBody>
          <a:bodyPr wrap="none">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FontTx/>
              <a:buNone/>
            </a:pPr>
            <a:r>
              <a:rPr lang="en-GB" altLang="en-US" sz="1800" dirty="0">
                <a:solidFill>
                  <a:schemeClr val="tx1"/>
                </a:solidFill>
              </a:rPr>
              <a:t>Lord Rees</a:t>
            </a:r>
          </a:p>
          <a:p>
            <a:pPr algn="ctr" eaLnBrk="1" hangingPunct="1">
              <a:spcBef>
                <a:spcPct val="0"/>
              </a:spcBef>
              <a:spcAft>
                <a:spcPct val="0"/>
              </a:spcAft>
              <a:buClrTx/>
              <a:buSzTx/>
              <a:buFontTx/>
              <a:buNone/>
            </a:pPr>
            <a:r>
              <a:rPr lang="en-GB" altLang="en-US" sz="1800" dirty="0">
                <a:solidFill>
                  <a:schemeClr val="tx1"/>
                </a:solidFill>
              </a:rPr>
              <a:t>The Astronomer Royal</a:t>
            </a:r>
          </a:p>
        </p:txBody>
      </p:sp>
      <p:sp>
        <p:nvSpPr>
          <p:cNvPr id="7" name="TextBox 6"/>
          <p:cNvSpPr txBox="1"/>
          <p:nvPr/>
        </p:nvSpPr>
        <p:spPr>
          <a:xfrm>
            <a:off x="946150" y="444500"/>
            <a:ext cx="2781300" cy="4619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GB" sz="2400" dirty="0">
                <a:solidFill>
                  <a:srgbClr val="FF0000"/>
                </a:solidFill>
              </a:rPr>
              <a:t>How did Life start?</a:t>
            </a:r>
          </a:p>
        </p:txBody>
      </p:sp>
    </p:spTree>
    <p:extLst>
      <p:ext uri="{BB962C8B-B14F-4D97-AF65-F5344CB8AC3E}">
        <p14:creationId xmlns:p14="http://schemas.microsoft.com/office/powerpoint/2010/main" val="1039293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237784" y="5239419"/>
            <a:ext cx="3640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algn="ctr" eaLnBrk="1" hangingPunct="1">
              <a:spcBef>
                <a:spcPct val="0"/>
              </a:spcBef>
              <a:spcAft>
                <a:spcPct val="0"/>
              </a:spcAft>
              <a:buClrTx/>
              <a:buSzTx/>
              <a:buFontTx/>
              <a:buNone/>
            </a:pPr>
            <a:r>
              <a:rPr lang="en-GB" altLang="en-US" sz="2400" b="1" dirty="0">
                <a:solidFill>
                  <a:schemeClr val="tx1"/>
                </a:solidFill>
                <a:latin typeface="Tahoma" pitchFamily="34" charset="0"/>
              </a:rPr>
              <a:t>Sir Isaac Newton </a:t>
            </a:r>
            <a:r>
              <a:rPr lang="en-GB" altLang="en-US" sz="2400" b="1" dirty="0" smtClean="0">
                <a:solidFill>
                  <a:schemeClr val="tx1"/>
                </a:solidFill>
                <a:latin typeface="Tahoma" pitchFamily="34" charset="0"/>
              </a:rPr>
              <a:t>-</a:t>
            </a:r>
            <a:endParaRPr lang="en-GB" altLang="en-US" sz="2400" b="1" dirty="0">
              <a:solidFill>
                <a:schemeClr val="tx1"/>
              </a:solidFill>
              <a:latin typeface="Tahoma" pitchFamily="34" charset="0"/>
            </a:endParaRPr>
          </a:p>
          <a:p>
            <a:pPr algn="ctr" eaLnBrk="1" hangingPunct="1">
              <a:spcBef>
                <a:spcPct val="0"/>
              </a:spcBef>
              <a:spcAft>
                <a:spcPct val="0"/>
              </a:spcAft>
              <a:buClrTx/>
              <a:buSzTx/>
              <a:buFontTx/>
              <a:buNone/>
            </a:pPr>
            <a:r>
              <a:rPr lang="en-GB" altLang="en-US" sz="2400" b="1" dirty="0" smtClean="0">
                <a:solidFill>
                  <a:schemeClr val="tx1"/>
                </a:solidFill>
                <a:latin typeface="Tahoma" pitchFamily="34" charset="0"/>
              </a:rPr>
              <a:t>the </a:t>
            </a:r>
            <a:r>
              <a:rPr lang="en-GB" altLang="en-US" sz="2400" b="1" dirty="0">
                <a:solidFill>
                  <a:schemeClr val="tx1"/>
                </a:solidFill>
                <a:latin typeface="Tahoma" pitchFamily="34" charset="0"/>
              </a:rPr>
              <a:t>greatest scientist?</a:t>
            </a:r>
          </a:p>
        </p:txBody>
      </p:sp>
      <p:sp>
        <p:nvSpPr>
          <p:cNvPr id="35844" name="Text Box 4"/>
          <p:cNvSpPr txBox="1">
            <a:spLocks noChangeArrowheads="1"/>
          </p:cNvSpPr>
          <p:nvPr/>
        </p:nvSpPr>
        <p:spPr bwMode="auto">
          <a:xfrm>
            <a:off x="4211960" y="980728"/>
            <a:ext cx="4427215" cy="501675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pPr>
            <a:r>
              <a:rPr lang="en-GB" altLang="en-US" sz="2000" dirty="0" smtClean="0">
                <a:solidFill>
                  <a:schemeClr val="tx1"/>
                </a:solidFill>
                <a:latin typeface="Tahoma" pitchFamily="34" charset="0"/>
              </a:rPr>
              <a:t>Though these bodies may, indeed, persevere in their orbits by the mere laws of gravity, yet they could by no means have, at first, derived the regular position of the orbits themselves from those laws…</a:t>
            </a:r>
          </a:p>
          <a:p>
            <a:pPr eaLnBrk="1" hangingPunct="1">
              <a:spcBef>
                <a:spcPct val="0"/>
              </a:spcBef>
              <a:spcAft>
                <a:spcPct val="0"/>
              </a:spcAft>
              <a:buClrTx/>
              <a:buSzTx/>
              <a:buFontTx/>
              <a:buNone/>
            </a:pPr>
            <a:endParaRPr lang="en-GB" altLang="en-US" sz="2000" dirty="0">
              <a:solidFill>
                <a:schemeClr val="tx1"/>
              </a:solidFill>
              <a:latin typeface="Tahoma" pitchFamily="34" charset="0"/>
            </a:endParaRPr>
          </a:p>
          <a:p>
            <a:pPr eaLnBrk="1" hangingPunct="1">
              <a:spcBef>
                <a:spcPct val="0"/>
              </a:spcBef>
              <a:spcAft>
                <a:spcPct val="0"/>
              </a:spcAft>
              <a:buClrTx/>
              <a:buSzTx/>
              <a:buFontTx/>
              <a:buNone/>
            </a:pPr>
            <a:r>
              <a:rPr lang="en-GB" altLang="en-US" sz="2000" dirty="0" smtClean="0">
                <a:solidFill>
                  <a:schemeClr val="tx1"/>
                </a:solidFill>
                <a:latin typeface="Tahoma" pitchFamily="34" charset="0"/>
              </a:rPr>
              <a:t>(Thus) </a:t>
            </a:r>
            <a:r>
              <a:rPr lang="en-GB" altLang="en-US" sz="2000" dirty="0">
                <a:solidFill>
                  <a:schemeClr val="tx1"/>
                </a:solidFill>
                <a:latin typeface="Tahoma" pitchFamily="34" charset="0"/>
              </a:rPr>
              <a:t>t</a:t>
            </a:r>
            <a:r>
              <a:rPr lang="en-GB" altLang="en-US" sz="2000" dirty="0" smtClean="0">
                <a:solidFill>
                  <a:schemeClr val="tx1"/>
                </a:solidFill>
                <a:latin typeface="Tahoma" pitchFamily="34" charset="0"/>
              </a:rPr>
              <a:t>his </a:t>
            </a:r>
            <a:r>
              <a:rPr lang="en-GB" altLang="en-US" sz="2000" dirty="0">
                <a:solidFill>
                  <a:schemeClr val="tx1"/>
                </a:solidFill>
                <a:latin typeface="Tahoma" pitchFamily="34" charset="0"/>
              </a:rPr>
              <a:t>most beautiful system of the sun, planets and comets, could only proceed from the counsel and dominion of an intelligent and powerful Being</a:t>
            </a:r>
            <a:r>
              <a:rPr lang="en-GB" altLang="en-US" sz="2000" dirty="0" smtClean="0">
                <a:solidFill>
                  <a:schemeClr val="tx1"/>
                </a:solidFill>
                <a:latin typeface="Tahoma" pitchFamily="34" charset="0"/>
              </a:rPr>
              <a:t>…</a:t>
            </a:r>
          </a:p>
          <a:p>
            <a:pPr eaLnBrk="1" hangingPunct="1">
              <a:spcBef>
                <a:spcPct val="0"/>
              </a:spcBef>
              <a:spcAft>
                <a:spcPct val="0"/>
              </a:spcAft>
              <a:buClrTx/>
              <a:buSzTx/>
              <a:buFontTx/>
              <a:buNone/>
            </a:pPr>
            <a:endParaRPr lang="en-GB" altLang="en-US" sz="2000" dirty="0">
              <a:solidFill>
                <a:schemeClr val="tx1"/>
              </a:solidFill>
              <a:latin typeface="Tahoma" pitchFamily="34" charset="0"/>
            </a:endParaRPr>
          </a:p>
          <a:p>
            <a:pPr eaLnBrk="1" hangingPunct="1">
              <a:spcBef>
                <a:spcPct val="0"/>
              </a:spcBef>
              <a:spcAft>
                <a:spcPct val="0"/>
              </a:spcAft>
              <a:buClrTx/>
              <a:buSzTx/>
              <a:buFontTx/>
              <a:buNone/>
            </a:pPr>
            <a:r>
              <a:rPr lang="en-GB" altLang="en-US" sz="2000" dirty="0" smtClean="0">
                <a:solidFill>
                  <a:schemeClr val="tx1"/>
                </a:solidFill>
                <a:latin typeface="Tahoma" pitchFamily="34" charset="0"/>
              </a:rPr>
              <a:t>This </a:t>
            </a:r>
            <a:r>
              <a:rPr lang="en-GB" altLang="en-US" sz="2000" dirty="0">
                <a:solidFill>
                  <a:schemeClr val="tx1"/>
                </a:solidFill>
                <a:latin typeface="Tahoma" pitchFamily="34" charset="0"/>
              </a:rPr>
              <a:t>Being governs all things</a:t>
            </a:r>
            <a:r>
              <a:rPr lang="en-GB" altLang="en-US" sz="2000" dirty="0" smtClean="0">
                <a:solidFill>
                  <a:schemeClr val="tx1"/>
                </a:solidFill>
                <a:latin typeface="Tahoma" pitchFamily="34" charset="0"/>
              </a:rPr>
              <a:t>..</a:t>
            </a:r>
          </a:p>
          <a:p>
            <a:pPr eaLnBrk="1" hangingPunct="1">
              <a:spcBef>
                <a:spcPct val="0"/>
              </a:spcBef>
              <a:spcAft>
                <a:spcPct val="0"/>
              </a:spcAft>
              <a:buClrTx/>
              <a:buSzTx/>
              <a:buFontTx/>
              <a:buNone/>
            </a:pPr>
            <a:endParaRPr lang="en-GB" altLang="en-US" sz="2000" dirty="0">
              <a:solidFill>
                <a:schemeClr val="tx1"/>
              </a:solidFill>
              <a:latin typeface="Tahoma" pitchFamily="34" charset="0"/>
            </a:endParaRPr>
          </a:p>
          <a:p>
            <a:pPr algn="ctr" eaLnBrk="1" hangingPunct="1">
              <a:spcBef>
                <a:spcPct val="0"/>
              </a:spcBef>
              <a:spcAft>
                <a:spcPct val="0"/>
              </a:spcAft>
              <a:buClrTx/>
              <a:buSzTx/>
              <a:buFontTx/>
              <a:buNone/>
            </a:pPr>
            <a:r>
              <a:rPr lang="en-GB" altLang="en-US" sz="2000" dirty="0" smtClean="0">
                <a:solidFill>
                  <a:srgbClr val="FF0000"/>
                </a:solidFill>
                <a:latin typeface="Tahoma" pitchFamily="34" charset="0"/>
              </a:rPr>
              <a:t>Intelligibility and Contingency</a:t>
            </a:r>
            <a:endParaRPr lang="en-GB" altLang="en-US" sz="2000" dirty="0">
              <a:solidFill>
                <a:srgbClr val="FF0000"/>
              </a:solidFill>
              <a:latin typeface="Tahoma" pitchFamily="34" charset="0"/>
            </a:endParaRPr>
          </a:p>
        </p:txBody>
      </p:sp>
    </p:spTree>
    <p:extLst>
      <p:ext uri="{BB962C8B-B14F-4D97-AF65-F5344CB8AC3E}">
        <p14:creationId xmlns:p14="http://schemas.microsoft.com/office/powerpoint/2010/main" val="28335696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936" y="3429000"/>
            <a:ext cx="2907480" cy="648072"/>
          </a:xfrm>
        </p:spPr>
        <p:txBody>
          <a:bodyPr/>
          <a:lstStyle/>
          <a:p>
            <a:pPr marL="0" indent="0" algn="ctr">
              <a:buNone/>
            </a:pPr>
            <a:r>
              <a:rPr lang="en-GB" sz="1800" dirty="0" smtClean="0">
                <a:solidFill>
                  <a:schemeClr val="tx2">
                    <a:lumMod val="60000"/>
                    <a:lumOff val="40000"/>
                  </a:schemeClr>
                </a:solidFill>
              </a:rPr>
              <a:t>Cavendish Laboratory, Cambridge</a:t>
            </a:r>
            <a:endParaRPr lang="en-GB" sz="1800" dirty="0">
              <a:solidFill>
                <a:schemeClr val="tx2">
                  <a:lumMod val="60000"/>
                  <a:lumOff val="40000"/>
                </a:schemeClr>
              </a:solidFill>
            </a:endParaRPr>
          </a:p>
        </p:txBody>
      </p:sp>
      <p:sp>
        <p:nvSpPr>
          <p:cNvPr id="3" name="Content Placeholder 2"/>
          <p:cNvSpPr>
            <a:spLocks noGrp="1"/>
          </p:cNvSpPr>
          <p:nvPr>
            <p:ph sz="quarter" idx="13"/>
          </p:nvPr>
        </p:nvSpPr>
        <p:spPr>
          <a:xfrm>
            <a:off x="3707904" y="764704"/>
            <a:ext cx="4968552" cy="5184576"/>
          </a:xfrm>
        </p:spPr>
        <p:style>
          <a:lnRef idx="2">
            <a:schemeClr val="accent6"/>
          </a:lnRef>
          <a:fillRef idx="1">
            <a:schemeClr val="lt1"/>
          </a:fillRef>
          <a:effectRef idx="0">
            <a:schemeClr val="accent6"/>
          </a:effectRef>
          <a:fontRef idx="minor">
            <a:schemeClr val="dk1"/>
          </a:fontRef>
        </p:style>
        <p:txBody>
          <a:bodyPr>
            <a:noAutofit/>
          </a:bodyPr>
          <a:lstStyle/>
          <a:p>
            <a:pPr marL="45720" indent="0" algn="ctr">
              <a:buNone/>
            </a:pPr>
            <a:r>
              <a:rPr lang="en-GB" sz="2400" b="1" i="1" dirty="0" smtClean="0"/>
              <a:t>‘Great </a:t>
            </a:r>
            <a:r>
              <a:rPr lang="en-GB" sz="2400" b="1" i="1" dirty="0"/>
              <a:t>are the works of the L</a:t>
            </a:r>
            <a:r>
              <a:rPr lang="en-GB" sz="2400" b="1" i="1" dirty="0" smtClean="0"/>
              <a:t>ord</a:t>
            </a:r>
            <a:r>
              <a:rPr lang="en-GB" sz="2400" b="1" i="1" dirty="0"/>
              <a:t>, </a:t>
            </a:r>
            <a:r>
              <a:rPr lang="en-GB" sz="2400" b="1" i="1" dirty="0" smtClean="0"/>
              <a:t>sought </a:t>
            </a:r>
            <a:r>
              <a:rPr lang="en-GB" sz="2400" b="1" i="1" dirty="0"/>
              <a:t>out by all who take </a:t>
            </a:r>
            <a:r>
              <a:rPr lang="en-GB" sz="2400" b="1" i="1" dirty="0" smtClean="0"/>
              <a:t>pleasure therein’</a:t>
            </a:r>
          </a:p>
          <a:p>
            <a:pPr marL="45720" indent="0" algn="ctr">
              <a:buNone/>
            </a:pPr>
            <a:endParaRPr lang="en-GB" sz="1400" i="1" dirty="0" smtClean="0"/>
          </a:p>
          <a:p>
            <a:pPr marL="45720" indent="0">
              <a:buNone/>
            </a:pPr>
            <a:r>
              <a:rPr lang="en-GB" sz="2000" dirty="0" smtClean="0"/>
              <a:t>The inscription summarised </a:t>
            </a:r>
            <a:r>
              <a:rPr lang="en-GB" sz="2000" dirty="0"/>
              <a:t>M</a:t>
            </a:r>
            <a:r>
              <a:rPr lang="en-GB" sz="2000" dirty="0" smtClean="0"/>
              <a:t>axwell’s inspiration for scientific study: the thought that the works of nature reflect the work of a designing mind.  In this belief he had been joined by many of the leading scientists of Western civilisation for over four hundred years – Copernicus, Kepler, Ray, Linnaeus, Curvier, Agassiz, Boyle, Newton, Kelvin, Faraday, Rutherford – on and on the list could go’</a:t>
            </a:r>
            <a:r>
              <a:rPr lang="en-GB" sz="2000" dirty="0"/>
              <a:t> </a:t>
            </a:r>
            <a:endParaRPr lang="en-GB" sz="2000" dirty="0" smtClean="0"/>
          </a:p>
          <a:p>
            <a:pPr marL="45720" indent="0" algn="r">
              <a:buNone/>
            </a:pPr>
            <a:r>
              <a:rPr lang="en-GB" sz="2000" dirty="0" smtClean="0"/>
              <a:t>Stephen </a:t>
            </a:r>
            <a:r>
              <a:rPr lang="en-GB" sz="2000" dirty="0"/>
              <a:t>M</a:t>
            </a:r>
            <a:r>
              <a:rPr lang="en-GB" sz="2000" dirty="0" smtClean="0"/>
              <a:t>eyer</a:t>
            </a:r>
            <a:endParaRPr lang="en-GB" sz="2000" dirty="0"/>
          </a:p>
        </p:txBody>
      </p:sp>
      <p:pic>
        <p:nvPicPr>
          <p:cNvPr id="4" name="Picture 3" descr="mSignatureHeader"/>
          <p:cNvPicPr/>
          <p:nvPr/>
        </p:nvPicPr>
        <p:blipFill rotWithShape="1">
          <a:blip r:embed="rId2">
            <a:extLst>
              <a:ext uri="{28A0092B-C50C-407E-A947-70E740481C1C}">
                <a14:useLocalDpi xmlns:a14="http://schemas.microsoft.com/office/drawing/2010/main" val="0"/>
              </a:ext>
            </a:extLst>
          </a:blip>
          <a:srcRect r="31056"/>
          <a:stretch/>
        </p:blipFill>
        <p:spPr bwMode="auto">
          <a:xfrm>
            <a:off x="539552" y="4365104"/>
            <a:ext cx="2592288" cy="165618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233357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p:cNvSpPr>
          <p:nvPr/>
        </p:nvSpPr>
        <p:spPr bwMode="auto">
          <a:xfrm>
            <a:off x="982663" y="1697038"/>
            <a:ext cx="73406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eaLnBrk="1" hangingPunct="1">
              <a:lnSpc>
                <a:spcPct val="120000"/>
              </a:lnSpc>
              <a:spcBef>
                <a:spcPts val="3238"/>
              </a:spcBef>
              <a:spcAft>
                <a:spcPct val="0"/>
              </a:spcAft>
              <a:buClrTx/>
              <a:buSzTx/>
              <a:buFontTx/>
              <a:buNone/>
            </a:pPr>
            <a:r>
              <a:rPr lang="en-US" altLang="en-US" sz="2500" dirty="0">
                <a:solidFill>
                  <a:schemeClr val="tx1"/>
                </a:solidFill>
                <a:latin typeface="Arial" pitchFamily="34" charset="0"/>
                <a:ea typeface="ヒラギノ角ゴ ProN W3"/>
                <a:cs typeface="ヒラギノ角ゴ ProN W3"/>
                <a:sym typeface="Arial" pitchFamily="34" charset="0"/>
              </a:rPr>
              <a:t>.</a:t>
            </a:r>
          </a:p>
        </p:txBody>
      </p:sp>
      <p:sp>
        <p:nvSpPr>
          <p:cNvPr id="6147" name="Rectangle 2"/>
          <p:cNvSpPr>
            <a:spLocks/>
          </p:cNvSpPr>
          <p:nvPr/>
        </p:nvSpPr>
        <p:spPr bwMode="auto">
          <a:xfrm>
            <a:off x="323528" y="527033"/>
            <a:ext cx="4536504" cy="522288"/>
          </a:xfrm>
          <a:prstGeom prst="rect">
            <a:avLst/>
          </a:prstGeom>
          <a:ln/>
          <a:extLst/>
        </p:spPr>
        <p:style>
          <a:lnRef idx="2">
            <a:schemeClr val="accent5"/>
          </a:lnRef>
          <a:fillRef idx="1">
            <a:schemeClr val="lt1"/>
          </a:fillRef>
          <a:effectRef idx="0">
            <a:schemeClr val="accent5"/>
          </a:effectRef>
          <a:fontRef idx="minor">
            <a:schemeClr val="dk1"/>
          </a:fontRef>
        </p:style>
        <p:txBody>
          <a:bodyPr wrap="square" lIns="0" tIns="0" rIns="0" bIns="0" anchor="ctr">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algn="ctr" eaLnBrk="1" hangingPunct="1">
              <a:spcBef>
                <a:spcPts val="3238"/>
              </a:spcBef>
              <a:spcAft>
                <a:spcPct val="0"/>
              </a:spcAft>
              <a:buClrTx/>
              <a:buSzTx/>
              <a:buFontTx/>
              <a:buNone/>
            </a:pPr>
            <a:r>
              <a:rPr lang="en-US" altLang="en-US" sz="3400" dirty="0">
                <a:solidFill>
                  <a:srgbClr val="CC0033"/>
                </a:solidFill>
                <a:latin typeface="Arial Bold" pitchFamily="34" charset="0"/>
                <a:ea typeface="ヒラギノ角ゴ ProN W3"/>
                <a:cs typeface="Arial Bold" pitchFamily="34" charset="0"/>
                <a:sym typeface="Arial Bold" pitchFamily="34" charset="0"/>
              </a:rPr>
              <a:t>St Paul on Design</a:t>
            </a:r>
          </a:p>
        </p:txBody>
      </p:sp>
      <p:sp>
        <p:nvSpPr>
          <p:cNvPr id="46086" name="Rectangle 2"/>
          <p:cNvSpPr>
            <a:spLocks noChangeArrowheads="1"/>
          </p:cNvSpPr>
          <p:nvPr/>
        </p:nvSpPr>
        <p:spPr bwMode="auto">
          <a:xfrm>
            <a:off x="5259388" y="836613"/>
            <a:ext cx="3590925" cy="5329237"/>
          </a:xfrm>
          <a:prstGeom prst="rect">
            <a:avLst/>
          </a:prstGeom>
          <a:ln/>
          <a:extLst/>
        </p:spPr>
        <p:style>
          <a:lnRef idx="2">
            <a:schemeClr val="accent2"/>
          </a:lnRef>
          <a:fillRef idx="1">
            <a:schemeClr val="lt1"/>
          </a:fillRef>
          <a:effectRef idx="0">
            <a:schemeClr val="accent2"/>
          </a:effectRef>
          <a:fontRef idx="minor">
            <a:schemeClr val="dk1"/>
          </a:fontRef>
        </p:style>
        <p:txBody>
          <a:bodyPr lIns="64291" tIns="32146" rIns="64291" bIns="32146">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eaLnBrk="1" hangingPunct="1">
              <a:lnSpc>
                <a:spcPct val="90000"/>
              </a:lnSpc>
              <a:spcBef>
                <a:spcPct val="0"/>
              </a:spcBef>
              <a:spcAft>
                <a:spcPct val="0"/>
              </a:spcAft>
              <a:buClrTx/>
              <a:buSzTx/>
              <a:buFontTx/>
              <a:buNone/>
              <a:defRPr/>
            </a:pPr>
            <a:r>
              <a:rPr lang="en-US" altLang="en-US" sz="2400" dirty="0">
                <a:solidFill>
                  <a:srgbClr val="414141"/>
                </a:solidFill>
                <a:latin typeface="Gill Sans Light"/>
                <a:ea typeface="ヒラギノ角ゴ ProN W3"/>
                <a:cs typeface="ヒラギノ角ゴ ProN W3"/>
                <a:sym typeface="Gill Sans Light"/>
              </a:rPr>
              <a:t>…since what may be known about God … is </a:t>
            </a:r>
            <a:r>
              <a:rPr lang="en-US" altLang="en-US" sz="2400" u="sng" dirty="0">
                <a:solidFill>
                  <a:srgbClr val="414141"/>
                </a:solidFill>
                <a:latin typeface="Gill Sans Light"/>
                <a:ea typeface="ヒラギノ角ゴ ProN W3"/>
                <a:cs typeface="ヒラギノ角ゴ ProN W3"/>
                <a:sym typeface="Gill Sans Light"/>
              </a:rPr>
              <a:t>plain</a:t>
            </a:r>
            <a:r>
              <a:rPr lang="en-US" altLang="en-US" sz="2400" dirty="0">
                <a:solidFill>
                  <a:srgbClr val="414141"/>
                </a:solidFill>
                <a:latin typeface="Gill Sans Light"/>
                <a:ea typeface="ヒラギノ角ゴ ProN W3"/>
                <a:cs typeface="ヒラギノ角ゴ ProN W3"/>
                <a:sym typeface="Gill Sans Light"/>
              </a:rPr>
              <a:t>, because God has made it </a:t>
            </a:r>
            <a:r>
              <a:rPr lang="en-US" altLang="en-US" sz="2400" u="sng" dirty="0">
                <a:solidFill>
                  <a:srgbClr val="414141"/>
                </a:solidFill>
                <a:latin typeface="Gill Sans Light"/>
                <a:ea typeface="ヒラギノ角ゴ ProN W3"/>
                <a:cs typeface="ヒラギノ角ゴ ProN W3"/>
                <a:sym typeface="Gill Sans Light"/>
              </a:rPr>
              <a:t>plain</a:t>
            </a:r>
            <a:r>
              <a:rPr lang="en-US" altLang="en-US" sz="2400" dirty="0">
                <a:solidFill>
                  <a:srgbClr val="414141"/>
                </a:solidFill>
                <a:latin typeface="Gill Sans Light"/>
                <a:ea typeface="ヒラギノ角ゴ ProN W3"/>
                <a:cs typeface="ヒラギノ角ゴ ProN W3"/>
                <a:sym typeface="Gill Sans Light"/>
              </a:rPr>
              <a:t> … </a:t>
            </a:r>
          </a:p>
          <a:p>
            <a:pPr eaLnBrk="1" hangingPunct="1">
              <a:lnSpc>
                <a:spcPct val="90000"/>
              </a:lnSpc>
              <a:spcBef>
                <a:spcPct val="0"/>
              </a:spcBef>
              <a:spcAft>
                <a:spcPct val="0"/>
              </a:spcAft>
              <a:buClrTx/>
              <a:buSzTx/>
              <a:buFontTx/>
              <a:buNone/>
              <a:defRPr/>
            </a:pPr>
            <a:endParaRPr lang="en-US" altLang="en-US" sz="2400" dirty="0">
              <a:solidFill>
                <a:srgbClr val="414141"/>
              </a:solidFill>
              <a:latin typeface="Gill Sans Light"/>
              <a:ea typeface="ヒラギノ角ゴ ProN W3"/>
              <a:cs typeface="ヒラギノ角ゴ ProN W3"/>
              <a:sym typeface="Gill Sans Light"/>
            </a:endParaRPr>
          </a:p>
          <a:p>
            <a:pPr eaLnBrk="1" hangingPunct="1">
              <a:lnSpc>
                <a:spcPct val="90000"/>
              </a:lnSpc>
              <a:spcBef>
                <a:spcPct val="0"/>
              </a:spcBef>
              <a:spcAft>
                <a:spcPct val="0"/>
              </a:spcAft>
              <a:buClrTx/>
              <a:buSzTx/>
              <a:buFontTx/>
              <a:buNone/>
              <a:defRPr/>
            </a:pPr>
            <a:r>
              <a:rPr lang="en-US" altLang="en-US" sz="2400" dirty="0">
                <a:solidFill>
                  <a:srgbClr val="414141"/>
                </a:solidFill>
                <a:latin typeface="Gill Sans Light"/>
                <a:ea typeface="ヒラギノ角ゴ ProN W3"/>
                <a:cs typeface="ヒラギノ角ゴ ProN W3"/>
                <a:sym typeface="Gill Sans Light"/>
              </a:rPr>
              <a:t>For since the creation of the world God's invisible qualities - his eternal power and divine nature - have been </a:t>
            </a:r>
            <a:r>
              <a:rPr lang="en-US" altLang="en-US" sz="2400" u="sng" dirty="0">
                <a:solidFill>
                  <a:srgbClr val="414141"/>
                </a:solidFill>
                <a:latin typeface="Gill Sans Light"/>
                <a:ea typeface="ヒラギノ角ゴ ProN W3"/>
                <a:cs typeface="ヒラギノ角ゴ ProN W3"/>
                <a:sym typeface="Gill Sans Light"/>
              </a:rPr>
              <a:t>clearly seen</a:t>
            </a:r>
            <a:r>
              <a:rPr lang="en-US" altLang="en-US" sz="2400" dirty="0">
                <a:solidFill>
                  <a:srgbClr val="414141"/>
                </a:solidFill>
                <a:latin typeface="Gill Sans Light"/>
                <a:ea typeface="ヒラギノ角ゴ ProN W3"/>
                <a:cs typeface="ヒラギノ角ゴ ProN W3"/>
                <a:sym typeface="Gill Sans Light"/>
              </a:rPr>
              <a:t>, being understood from what has been made, so that people are without excuse.</a:t>
            </a:r>
          </a:p>
          <a:p>
            <a:pPr eaLnBrk="1" hangingPunct="1">
              <a:lnSpc>
                <a:spcPct val="90000"/>
              </a:lnSpc>
              <a:spcBef>
                <a:spcPct val="0"/>
              </a:spcBef>
              <a:spcAft>
                <a:spcPct val="0"/>
              </a:spcAft>
              <a:buClrTx/>
              <a:buSzTx/>
              <a:buFontTx/>
              <a:buNone/>
              <a:defRPr/>
            </a:pPr>
            <a:r>
              <a:rPr lang="en-US" altLang="en-US" dirty="0">
                <a:solidFill>
                  <a:srgbClr val="414141"/>
                </a:solidFill>
                <a:latin typeface="Gill Sans Light"/>
                <a:ea typeface="ヒラギノ角ゴ ProN W3"/>
                <a:cs typeface="ヒラギノ角ゴ ProN W3"/>
                <a:sym typeface="Gill Sans Light"/>
              </a:rPr>
              <a:t> </a:t>
            </a:r>
          </a:p>
          <a:p>
            <a:pPr algn="r" eaLnBrk="1" hangingPunct="1">
              <a:lnSpc>
                <a:spcPct val="90000"/>
              </a:lnSpc>
              <a:spcBef>
                <a:spcPct val="0"/>
              </a:spcBef>
              <a:spcAft>
                <a:spcPct val="0"/>
              </a:spcAft>
              <a:buClrTx/>
              <a:buSzTx/>
              <a:buFontTx/>
              <a:buNone/>
              <a:defRPr/>
            </a:pPr>
            <a:r>
              <a:rPr lang="en-GB" altLang="en-US" dirty="0">
                <a:solidFill>
                  <a:srgbClr val="414141"/>
                </a:solidFill>
                <a:latin typeface="Gill Sans Light"/>
                <a:ea typeface="ヒラギノ角ゴ ProN W3"/>
                <a:cs typeface="ヒラギノ角ゴ ProN W3"/>
                <a:sym typeface="Gill Sans Light"/>
              </a:rPr>
              <a:t>Romans 1 v19-20</a:t>
            </a:r>
            <a:endParaRPr lang="en-US" altLang="en-US" dirty="0">
              <a:solidFill>
                <a:srgbClr val="414141"/>
              </a:solidFill>
              <a:latin typeface="Gill Sans Light"/>
              <a:ea typeface="ヒラギノ角ゴ ProN W3"/>
              <a:cs typeface="ヒラギノ角ゴ ProN W3"/>
              <a:sym typeface="Gill Sans Light"/>
            </a:endParaRPr>
          </a:p>
        </p:txBody>
      </p:sp>
      <p:graphicFrame>
        <p:nvGraphicFramePr>
          <p:cNvPr id="6149" name="Object 3"/>
          <p:cNvGraphicFramePr>
            <a:graphicFrameLocks noChangeAspect="1"/>
          </p:cNvGraphicFramePr>
          <p:nvPr>
            <p:extLst>
              <p:ext uri="{D42A27DB-BD31-4B8C-83A1-F6EECF244321}">
                <p14:modId xmlns:p14="http://schemas.microsoft.com/office/powerpoint/2010/main" val="1514997520"/>
              </p:ext>
            </p:extLst>
          </p:nvPr>
        </p:nvGraphicFramePr>
        <p:xfrm>
          <a:off x="323528" y="1697038"/>
          <a:ext cx="4597400" cy="4267200"/>
        </p:xfrm>
        <a:graphic>
          <a:graphicData uri="http://schemas.openxmlformats.org/presentationml/2006/ole">
            <mc:AlternateContent xmlns:mc="http://schemas.openxmlformats.org/markup-compatibility/2006">
              <mc:Choice xmlns:v="urn:schemas-microsoft-com:vml" Requires="v">
                <p:oleObj spid="_x0000_s12358" name="Image File" r:id="rId4" imgW="8822724" imgH="6598508" progId="DellImageExpertImage">
                  <p:embed/>
                </p:oleObj>
              </mc:Choice>
              <mc:Fallback>
                <p:oleObj name="Image File" r:id="rId4" imgW="8822724" imgH="6598508"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697038"/>
                        <a:ext cx="4597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76431204"/>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323528" y="908720"/>
            <a:ext cx="8352928" cy="4832092"/>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endParaRPr lang="en-GB" sz="2800" dirty="0" smtClean="0"/>
          </a:p>
          <a:p>
            <a:pPr algn="ctr" eaLnBrk="1" hangingPunct="1"/>
            <a:endParaRPr lang="en-GB" sz="2800" dirty="0"/>
          </a:p>
          <a:p>
            <a:pPr algn="ctr" eaLnBrk="1" hangingPunct="1"/>
            <a:r>
              <a:rPr lang="en-GB" sz="2800" dirty="0" smtClean="0"/>
              <a:t>In </a:t>
            </a:r>
            <a:r>
              <a:rPr lang="en-GB" sz="2800" dirty="0"/>
              <a:t>the beginning was the </a:t>
            </a:r>
            <a:r>
              <a:rPr lang="en-GB" sz="2800" u="sng" dirty="0"/>
              <a:t>Word</a:t>
            </a:r>
            <a:r>
              <a:rPr lang="en-GB" sz="2800" dirty="0"/>
              <a:t> </a:t>
            </a:r>
          </a:p>
          <a:p>
            <a:pPr algn="ctr" eaLnBrk="1" hangingPunct="1"/>
            <a:r>
              <a:rPr lang="en-GB" sz="2800" dirty="0">
                <a:solidFill>
                  <a:srgbClr val="FF0000"/>
                </a:solidFill>
              </a:rPr>
              <a:t>( logos = mind, rationality, information), </a:t>
            </a:r>
          </a:p>
          <a:p>
            <a:pPr algn="ctr" eaLnBrk="1" hangingPunct="1"/>
            <a:r>
              <a:rPr lang="en-GB" sz="2800" dirty="0"/>
              <a:t>and the Word was with God,</a:t>
            </a:r>
          </a:p>
          <a:p>
            <a:pPr algn="ctr" eaLnBrk="1" hangingPunct="1"/>
            <a:r>
              <a:rPr lang="en-GB" sz="2800" dirty="0"/>
              <a:t>and the Word was God.</a:t>
            </a:r>
          </a:p>
          <a:p>
            <a:pPr algn="ctr" eaLnBrk="1" hangingPunct="1"/>
            <a:endParaRPr lang="en-GB" sz="2800" dirty="0"/>
          </a:p>
          <a:p>
            <a:pPr algn="ctr" eaLnBrk="1" hangingPunct="1"/>
            <a:r>
              <a:rPr lang="en-GB" sz="2800" dirty="0"/>
              <a:t>The Word became </a:t>
            </a:r>
            <a:r>
              <a:rPr lang="en-GB" sz="2800" dirty="0" smtClean="0"/>
              <a:t>flesh and made his dwelling among us…</a:t>
            </a:r>
            <a:endParaRPr lang="en-GB" sz="2800" dirty="0"/>
          </a:p>
          <a:p>
            <a:pPr eaLnBrk="1" hangingPunct="1"/>
            <a:endParaRPr lang="en-GB" sz="2800" dirty="0"/>
          </a:p>
          <a:p>
            <a:pPr algn="r" eaLnBrk="1" hangingPunct="1"/>
            <a:r>
              <a:rPr lang="en-GB" sz="2400" dirty="0"/>
              <a:t>John 1v1 and 14</a:t>
            </a:r>
          </a:p>
        </p:txBody>
      </p:sp>
    </p:spTree>
    <p:extLst>
      <p:ext uri="{BB962C8B-B14F-4D97-AF65-F5344CB8AC3E}">
        <p14:creationId xmlns:p14="http://schemas.microsoft.com/office/powerpoint/2010/main" val="18001443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44688" y="765175"/>
            <a:ext cx="7199312" cy="1871663"/>
          </a:xfrm>
        </p:spPr>
        <p:txBody>
          <a:bodyPr/>
          <a:lstStyle/>
          <a:p>
            <a:pPr marL="0" indent="0" eaLnBrk="1" fontAlgn="auto" hangingPunct="1">
              <a:spcAft>
                <a:spcPts val="0"/>
              </a:spcAft>
              <a:buClr>
                <a:schemeClr val="accent6">
                  <a:lumMod val="75000"/>
                </a:schemeClr>
              </a:buClr>
              <a:buFont typeface="Georgia" pitchFamily="18" charset="0"/>
              <a:buNone/>
              <a:defRPr/>
            </a:pPr>
            <a:r>
              <a:rPr lang="en-GB" dirty="0"/>
              <a:t/>
            </a:r>
            <a:br>
              <a:rPr lang="en-GB" dirty="0"/>
            </a:br>
            <a:r>
              <a:rPr lang="en-GB" dirty="0"/>
              <a:t/>
            </a:r>
            <a:br>
              <a:rPr lang="en-GB" dirty="0"/>
            </a:br>
            <a:r>
              <a:rPr lang="en-GB" dirty="0"/>
              <a:t/>
            </a:r>
            <a:br>
              <a:rPr lang="en-GB" dirty="0"/>
            </a:br>
            <a:r>
              <a:rPr lang="en-GB" dirty="0"/>
              <a:t/>
            </a:r>
            <a:br>
              <a:rPr lang="en-GB" dirty="0"/>
            </a:br>
            <a:endParaRPr lang="en-GB" sz="3200" dirty="0"/>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4584700"/>
            <a:ext cx="4700587"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TextBox 1"/>
          <p:cNvSpPr txBox="1">
            <a:spLocks noChangeArrowheads="1"/>
          </p:cNvSpPr>
          <p:nvPr/>
        </p:nvSpPr>
        <p:spPr bwMode="auto">
          <a:xfrm flipH="1">
            <a:off x="611188" y="908050"/>
            <a:ext cx="7848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eaLnBrk="1" fontAlgn="auto" hangingPunct="1">
              <a:spcBef>
                <a:spcPts val="0"/>
              </a:spcBef>
              <a:spcAft>
                <a:spcPts val="0"/>
              </a:spcAft>
              <a:defRPr/>
            </a:pPr>
            <a:r>
              <a:rPr lang="en-GB" altLang="en-US" sz="6000" dirty="0">
                <a:solidFill>
                  <a:schemeClr val="tx2">
                    <a:lumMod val="75000"/>
                  </a:schemeClr>
                </a:solidFill>
                <a:hlinkClick r:id="rId3"/>
              </a:rPr>
              <a:t>www.c4id.org.uk</a:t>
            </a:r>
            <a:endParaRPr lang="en-GB" altLang="en-US" sz="6000" dirty="0">
              <a:solidFill>
                <a:schemeClr val="tx2">
                  <a:lumMod val="75000"/>
                </a:schemeClr>
              </a:solidFill>
            </a:endParaRPr>
          </a:p>
          <a:p>
            <a:pPr eaLnBrk="1" fontAlgn="auto" hangingPunct="1">
              <a:spcBef>
                <a:spcPts val="0"/>
              </a:spcBef>
              <a:spcAft>
                <a:spcPts val="0"/>
              </a:spcAft>
              <a:defRPr/>
            </a:pPr>
            <a:endParaRPr lang="en-GB" altLang="en-US" sz="6000" dirty="0">
              <a:solidFill>
                <a:schemeClr val="tx2">
                  <a:lumMod val="75000"/>
                </a:schemeClr>
              </a:solidFill>
            </a:endParaRPr>
          </a:p>
          <a:p>
            <a:pPr eaLnBrk="1" fontAlgn="auto" hangingPunct="1">
              <a:spcBef>
                <a:spcPts val="0"/>
              </a:spcBef>
              <a:spcAft>
                <a:spcPts val="0"/>
              </a:spcAft>
              <a:defRPr/>
            </a:pPr>
            <a:endParaRPr lang="en-GB" altLang="en-US" dirty="0"/>
          </a:p>
          <a:p>
            <a:pPr eaLnBrk="1" fontAlgn="auto" hangingPunct="1">
              <a:spcBef>
                <a:spcPts val="0"/>
              </a:spcBef>
              <a:spcAft>
                <a:spcPts val="0"/>
              </a:spcAft>
              <a:defRPr/>
            </a:pPr>
            <a:r>
              <a:rPr lang="en-GB" altLang="en-US" sz="6000" dirty="0">
                <a:solidFill>
                  <a:schemeClr val="tx2">
                    <a:lumMod val="75000"/>
                  </a:schemeClr>
                </a:solidFill>
                <a:hlinkClick r:id="rId4"/>
              </a:rPr>
              <a:t>Alastair.n@c4id.org.uk</a:t>
            </a:r>
            <a:endParaRPr lang="en-GB" altLang="en-US" sz="6000" dirty="0">
              <a:solidFill>
                <a:schemeClr val="tx2">
                  <a:lumMod val="75000"/>
                </a:schemeClr>
              </a:solidFill>
            </a:endParaRPr>
          </a:p>
          <a:p>
            <a:pPr eaLnBrk="1" fontAlgn="auto" hangingPunct="1">
              <a:spcBef>
                <a:spcPts val="0"/>
              </a:spcBef>
              <a:spcAft>
                <a:spcPts val="0"/>
              </a:spcAft>
              <a:defRPr/>
            </a:pPr>
            <a:endParaRPr lang="en-GB" altLang="en-US" sz="6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2000" y="292006"/>
            <a:ext cx="380823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3600" dirty="0" smtClean="0">
                <a:latin typeface="+mj-lt"/>
              </a:rPr>
              <a:t>Three Worlds</a:t>
            </a:r>
            <a:endParaRPr lang="en-GB" sz="3600" dirty="0">
              <a:latin typeface="+mj-lt"/>
            </a:endParaRPr>
          </a:p>
        </p:txBody>
      </p:sp>
      <p:sp>
        <p:nvSpPr>
          <p:cNvPr id="3" name="TextBox 2"/>
          <p:cNvSpPr txBox="1"/>
          <p:nvPr/>
        </p:nvSpPr>
        <p:spPr>
          <a:xfrm>
            <a:off x="4139952" y="1484784"/>
            <a:ext cx="2223686"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800" dirty="0" smtClean="0">
                <a:latin typeface="+mj-lt"/>
              </a:rPr>
              <a:t>The Cosmos</a:t>
            </a:r>
            <a:endParaRPr lang="en-GB" sz="2800" dirty="0">
              <a:latin typeface="+mj-lt"/>
            </a:endParaRPr>
          </a:p>
        </p:txBody>
      </p:sp>
      <p:sp>
        <p:nvSpPr>
          <p:cNvPr id="10" name="TextBox 9"/>
          <p:cNvSpPr txBox="1"/>
          <p:nvPr/>
        </p:nvSpPr>
        <p:spPr>
          <a:xfrm>
            <a:off x="6841511" y="4941168"/>
            <a:ext cx="1524776"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800" dirty="0" smtClean="0">
                <a:latin typeface="+mj-lt"/>
              </a:rPr>
              <a:t>The Cell</a:t>
            </a:r>
            <a:endParaRPr lang="en-GB" sz="2800" dirty="0">
              <a:latin typeface="+mj-lt"/>
            </a:endParaRPr>
          </a:p>
        </p:txBody>
      </p:sp>
      <p:sp>
        <p:nvSpPr>
          <p:cNvPr id="11" name="TextBox 10"/>
          <p:cNvSpPr txBox="1"/>
          <p:nvPr/>
        </p:nvSpPr>
        <p:spPr>
          <a:xfrm>
            <a:off x="3888342" y="5373216"/>
            <a:ext cx="1782860"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800" dirty="0" smtClean="0">
                <a:latin typeface="+mj-lt"/>
              </a:rPr>
              <a:t>The Atom</a:t>
            </a:r>
            <a:endParaRPr lang="en-GB" sz="2800" dirty="0">
              <a:latin typeface="+mj-lt"/>
            </a:endParaRPr>
          </a:p>
        </p:txBody>
      </p:sp>
    </p:spTree>
    <p:extLst>
      <p:ext uri="{BB962C8B-B14F-4D97-AF65-F5344CB8AC3E}">
        <p14:creationId xmlns:p14="http://schemas.microsoft.com/office/powerpoint/2010/main" val="3222897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55576" y="1268760"/>
            <a:ext cx="7633519" cy="3888432"/>
          </a:xfr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rtlCol="0">
            <a:normAutofit/>
          </a:bodyPr>
          <a:lstStyle/>
          <a:p>
            <a:pPr algn="ctr" eaLnBrk="1" fontAlgn="auto" hangingPunct="1">
              <a:buClr>
                <a:schemeClr val="accent6">
                  <a:lumMod val="75000"/>
                </a:schemeClr>
              </a:buClr>
              <a:defRPr/>
            </a:pPr>
            <a:endParaRPr lang="en-GB" sz="2800" dirty="0">
              <a:solidFill>
                <a:srgbClr val="FF0000"/>
              </a:solidFill>
            </a:endParaRPr>
          </a:p>
          <a:p>
            <a:pPr algn="ctr" eaLnBrk="1" fontAlgn="auto" hangingPunct="1">
              <a:buClr>
                <a:schemeClr val="accent6">
                  <a:lumMod val="75000"/>
                </a:schemeClr>
              </a:buClr>
              <a:defRPr/>
            </a:pPr>
            <a:r>
              <a:rPr lang="en-GB" sz="9600" dirty="0" smtClean="0">
                <a:solidFill>
                  <a:srgbClr val="FF0000"/>
                </a:solidFill>
              </a:rPr>
              <a:t>1</a:t>
            </a:r>
            <a:r>
              <a:rPr lang="en-GB" sz="4000" dirty="0" smtClean="0">
                <a:solidFill>
                  <a:srgbClr val="FF0000"/>
                </a:solidFill>
              </a:rPr>
              <a:t>	</a:t>
            </a:r>
            <a:r>
              <a:rPr lang="en-GB" sz="4800" dirty="0" smtClean="0">
                <a:solidFill>
                  <a:srgbClr val="FF0000"/>
                </a:solidFill>
              </a:rPr>
              <a:t>Information is the Key to Biology</a:t>
            </a:r>
          </a:p>
          <a:p>
            <a:pPr marL="742950" indent="-742950" algn="ctr" eaLnBrk="1" fontAlgn="auto" hangingPunct="1">
              <a:buClr>
                <a:schemeClr val="accent6">
                  <a:lumMod val="75000"/>
                </a:schemeClr>
              </a:buClr>
              <a:buAutoNum type="arabicPlain"/>
              <a:defRPr/>
            </a:pPr>
            <a:endParaRPr lang="en-GB" sz="4000" dirty="0">
              <a:solidFill>
                <a:srgbClr val="FF0000"/>
              </a:solidFill>
            </a:endParaRPr>
          </a:p>
        </p:txBody>
      </p:sp>
    </p:spTree>
    <p:extLst>
      <p:ext uri="{BB962C8B-B14F-4D97-AF65-F5344CB8AC3E}">
        <p14:creationId xmlns:p14="http://schemas.microsoft.com/office/powerpoint/2010/main" val="233873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468313" y="5373688"/>
            <a:ext cx="317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spcAft>
                <a:spcPts val="300"/>
              </a:spcAft>
              <a:buClr>
                <a:srgbClr val="78697B"/>
              </a:buClr>
              <a:buSzPct val="130000"/>
              <a:buFont typeface="Georgia" pitchFamily="18" charset="0"/>
              <a:buChar char="*"/>
              <a:defRPr sz="2200">
                <a:solidFill>
                  <a:srgbClr val="404040"/>
                </a:solidFill>
                <a:latin typeface="Trebuchet MS" pitchFamily="34" charset="0"/>
              </a:defRPr>
            </a:lvl1pPr>
            <a:lvl2pPr marL="742950" indent="-285750" eaLnBrk="0" hangingPunct="0">
              <a:spcBef>
                <a:spcPct val="20000"/>
              </a:spcBef>
              <a:spcAft>
                <a:spcPts val="300"/>
              </a:spcAft>
              <a:buClr>
                <a:srgbClr val="78697B"/>
              </a:buClr>
              <a:buSzPct val="130000"/>
              <a:buFont typeface="Georgia" pitchFamily="18" charset="0"/>
              <a:buChar char="*"/>
              <a:defRPr sz="2000">
                <a:solidFill>
                  <a:srgbClr val="404040"/>
                </a:solidFill>
                <a:latin typeface="Trebuchet MS" pitchFamily="34" charset="0"/>
              </a:defRPr>
            </a:lvl2pPr>
            <a:lvl3pPr marL="1143000" indent="-228600" eaLnBrk="0" hangingPunct="0">
              <a:spcBef>
                <a:spcPct val="20000"/>
              </a:spcBef>
              <a:spcAft>
                <a:spcPts val="300"/>
              </a:spcAft>
              <a:buClr>
                <a:srgbClr val="78697B"/>
              </a:buClr>
              <a:buSzPct val="130000"/>
              <a:buFont typeface="Georgia" pitchFamily="18" charset="0"/>
              <a:buChar char="*"/>
              <a:defRPr>
                <a:solidFill>
                  <a:srgbClr val="404040"/>
                </a:solidFill>
                <a:latin typeface="Trebuchet MS" pitchFamily="34" charset="0"/>
              </a:defRPr>
            </a:lvl3pPr>
            <a:lvl4pPr marL="1600200" indent="-228600" eaLnBrk="0" hangingPunct="0">
              <a:spcBef>
                <a:spcPct val="20000"/>
              </a:spcBef>
              <a:spcAft>
                <a:spcPts val="300"/>
              </a:spcAft>
              <a:buClr>
                <a:srgbClr val="78697B"/>
              </a:buClr>
              <a:buSzPct val="130000"/>
              <a:buFont typeface="Georgia" pitchFamily="18" charset="0"/>
              <a:buChar char="*"/>
              <a:defRPr sz="1600">
                <a:solidFill>
                  <a:srgbClr val="404040"/>
                </a:solidFill>
                <a:latin typeface="Trebuchet MS" pitchFamily="34" charset="0"/>
              </a:defRPr>
            </a:lvl4pPr>
            <a:lvl5pPr marL="2057400" indent="-228600" eaLnBrk="0"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5pPr>
            <a:lvl6pPr marL="25146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6pPr>
            <a:lvl7pPr marL="29718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7pPr>
            <a:lvl8pPr marL="34290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8pPr>
            <a:lvl9pPr marL="3886200" indent="-228600" eaLnBrk="0" fontAlgn="base" hangingPunct="0">
              <a:spcBef>
                <a:spcPct val="20000"/>
              </a:spcBef>
              <a:spcAft>
                <a:spcPts val="300"/>
              </a:spcAft>
              <a:buClr>
                <a:srgbClr val="78697B"/>
              </a:buClr>
              <a:buSzPct val="130000"/>
              <a:buFont typeface="Georgia" pitchFamily="18" charset="0"/>
              <a:buChar char="*"/>
              <a:defRPr sz="1400">
                <a:solidFill>
                  <a:srgbClr val="404040"/>
                </a:solidFill>
                <a:latin typeface="Trebuchet MS" pitchFamily="34" charset="0"/>
              </a:defRPr>
            </a:lvl9pPr>
          </a:lstStyle>
          <a:p>
            <a:pPr eaLnBrk="1" hangingPunct="1">
              <a:spcBef>
                <a:spcPct val="0"/>
              </a:spcBef>
              <a:spcAft>
                <a:spcPct val="0"/>
              </a:spcAft>
              <a:buClrTx/>
              <a:buSzTx/>
              <a:buFontTx/>
              <a:buNone/>
            </a:pPr>
            <a:r>
              <a:rPr lang="en-GB" altLang="en-US" sz="2800" dirty="0">
                <a:solidFill>
                  <a:schemeClr val="hlink"/>
                </a:solidFill>
                <a:latin typeface="Tahoma" pitchFamily="34" charset="0"/>
              </a:rPr>
              <a:t>The Genetic code </a:t>
            </a:r>
          </a:p>
          <a:p>
            <a:pPr eaLnBrk="1" hangingPunct="1">
              <a:spcBef>
                <a:spcPct val="0"/>
              </a:spcBef>
              <a:spcAft>
                <a:spcPct val="0"/>
              </a:spcAft>
              <a:buClrTx/>
              <a:buSzTx/>
              <a:buFontTx/>
              <a:buNone/>
            </a:pPr>
            <a:r>
              <a:rPr lang="en-GB" altLang="en-US" sz="2800" dirty="0">
                <a:solidFill>
                  <a:schemeClr val="hlink"/>
                </a:solidFill>
                <a:latin typeface="Tahoma" pitchFamily="34" charset="0"/>
              </a:rPr>
              <a:t>carries Information</a:t>
            </a:r>
          </a:p>
        </p:txBody>
      </p:sp>
    </p:spTree>
    <p:extLst>
      <p:ext uri="{BB962C8B-B14F-4D97-AF65-F5344CB8AC3E}">
        <p14:creationId xmlns:p14="http://schemas.microsoft.com/office/powerpoint/2010/main" val="4155541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1990</TotalTime>
  <Words>2351</Words>
  <Application>Microsoft Office PowerPoint</Application>
  <PresentationFormat>On-screen Show (4:3)</PresentationFormat>
  <Paragraphs>249</Paragraphs>
  <Slides>64</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Slipstream</vt:lpstr>
      <vt:lpstr>Image File</vt:lpstr>
      <vt:lpstr> Darwin or Design?  (A Personal Journey)  </vt:lpstr>
      <vt:lpstr>PowerPoint Presentation</vt:lpstr>
      <vt:lpstr>The Biggest Question</vt:lpstr>
      <vt:lpstr>PowerPoint Presentation</vt:lpstr>
      <vt:lpstr>Other big questions!</vt:lpstr>
      <vt:lpstr>PowerPoint Presentation</vt:lpstr>
      <vt:lpstr>PowerPoint Presentation</vt:lpstr>
      <vt:lpstr>PowerPoint Presentation</vt:lpstr>
      <vt:lpstr>PowerPoint Presentation</vt:lpstr>
      <vt:lpstr>DNA</vt:lpstr>
      <vt:lpstr>PowerPoint Presentation</vt:lpstr>
      <vt:lpstr>Inference to the best explanation</vt:lpstr>
      <vt:lpstr>PowerPoint Presentation</vt:lpstr>
      <vt:lpstr>PowerPoint Presentation</vt:lpstr>
      <vt:lpstr>What is Intelligent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 John Lennox Oxford </vt:lpstr>
      <vt:lpstr>The Royal Society 7-9th November 2016  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finely-tuned universe?</vt:lpstr>
      <vt:lpstr>PowerPoint Presentation</vt:lpstr>
      <vt:lpstr>The Bacterial Flagellum</vt:lpstr>
      <vt:lpstr>PowerPoint Presentation</vt:lpstr>
      <vt:lpstr>PowerPoint Presentation</vt:lpstr>
      <vt:lpstr>PowerPoint Presentation</vt:lpstr>
      <vt:lpstr>PowerPoint Presentation</vt:lpstr>
      <vt:lpstr>PowerPoint Presentation</vt:lpstr>
      <vt:lpstr>Prof Stephen Hawking</vt:lpstr>
      <vt:lpstr>Prof John Lennox Oxford </vt:lpstr>
      <vt:lpstr>PowerPoint Presentation</vt:lpstr>
      <vt:lpstr>PowerPoint Presentation</vt:lpstr>
      <vt:lpstr>PowerPoint Presentation</vt:lpstr>
      <vt:lpstr>PowerPoint Presentation</vt:lpstr>
      <vt:lpstr>PowerPoint Presentation</vt:lpstr>
      <vt:lpstr>Cavendish Laboratory, Cambridge</vt:lpstr>
      <vt:lpstr>PowerPoint Presentation</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191</cp:revision>
  <cp:lastPrinted>2018-09-07T12:46:22Z</cp:lastPrinted>
  <dcterms:created xsi:type="dcterms:W3CDTF">2013-09-06T19:34:18Z</dcterms:created>
  <dcterms:modified xsi:type="dcterms:W3CDTF">2019-07-11T20:27:03Z</dcterms:modified>
</cp:coreProperties>
</file>